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6" r:id="rId18"/>
    <p:sldId id="278" r:id="rId19"/>
    <p:sldId id="280" r:id="rId20"/>
    <p:sldId id="281" r:id="rId21"/>
    <p:sldId id="370" r:id="rId22"/>
    <p:sldId id="282" r:id="rId23"/>
    <p:sldId id="283" r:id="rId24"/>
    <p:sldId id="284" r:id="rId25"/>
    <p:sldId id="285" r:id="rId26"/>
    <p:sldId id="286" r:id="rId27"/>
    <p:sldId id="287" r:id="rId28"/>
    <p:sldId id="289" r:id="rId29"/>
    <p:sldId id="295" r:id="rId30"/>
    <p:sldId id="296" r:id="rId31"/>
    <p:sldId id="299" r:id="rId32"/>
    <p:sldId id="300" r:id="rId33"/>
    <p:sldId id="302" r:id="rId34"/>
    <p:sldId id="306" r:id="rId35"/>
    <p:sldId id="308" r:id="rId36"/>
    <p:sldId id="309" r:id="rId37"/>
    <p:sldId id="312" r:id="rId38"/>
    <p:sldId id="315" r:id="rId39"/>
    <p:sldId id="316" r:id="rId40"/>
    <p:sldId id="371" r:id="rId41"/>
    <p:sldId id="373" r:id="rId42"/>
    <p:sldId id="318" r:id="rId43"/>
    <p:sldId id="321" r:id="rId44"/>
    <p:sldId id="322" r:id="rId45"/>
    <p:sldId id="323" r:id="rId46"/>
    <p:sldId id="324" r:id="rId47"/>
    <p:sldId id="372" r:id="rId48"/>
    <p:sldId id="327" r:id="rId49"/>
    <p:sldId id="328" r:id="rId50"/>
    <p:sldId id="329" r:id="rId51"/>
    <p:sldId id="331" r:id="rId52"/>
    <p:sldId id="332" r:id="rId53"/>
    <p:sldId id="333" r:id="rId54"/>
    <p:sldId id="334" r:id="rId55"/>
    <p:sldId id="336" r:id="rId56"/>
    <p:sldId id="337" r:id="rId57"/>
    <p:sldId id="338" r:id="rId58"/>
    <p:sldId id="340" r:id="rId59"/>
    <p:sldId id="342" r:id="rId60"/>
    <p:sldId id="346" r:id="rId61"/>
    <p:sldId id="347" r:id="rId62"/>
    <p:sldId id="348" r:id="rId63"/>
    <p:sldId id="349" r:id="rId64"/>
    <p:sldId id="350" r:id="rId65"/>
    <p:sldId id="376" r:id="rId66"/>
    <p:sldId id="377" r:id="rId67"/>
    <p:sldId id="378" r:id="rId68"/>
    <p:sldId id="379" r:id="rId69"/>
    <p:sldId id="380" r:id="rId70"/>
    <p:sldId id="381" r:id="rId71"/>
    <p:sldId id="382" r:id="rId72"/>
    <p:sldId id="383" r:id="rId73"/>
    <p:sldId id="384" r:id="rId74"/>
    <p:sldId id="385" r:id="rId75"/>
    <p:sldId id="386" r:id="rId76"/>
    <p:sldId id="387" r:id="rId77"/>
    <p:sldId id="351" r:id="rId78"/>
    <p:sldId id="352" r:id="rId79"/>
    <p:sldId id="353" r:id="rId80"/>
    <p:sldId id="354" r:id="rId81"/>
    <p:sldId id="355" r:id="rId82"/>
    <p:sldId id="356" r:id="rId83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4660"/>
  </p:normalViewPr>
  <p:slideViewPr>
    <p:cSldViewPr>
      <p:cViewPr>
        <p:scale>
          <a:sx n="100" d="100"/>
          <a:sy n="100" d="100"/>
        </p:scale>
        <p:origin x="1914" y="264"/>
      </p:cViewPr>
      <p:guideLst>
        <p:guide orient="horz" pos="2880"/>
        <p:guide pos="216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A630A4-D353-4481-9D68-84D75FC0B1C7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20CD72-F49B-408F-9F13-EF109CB71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8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0CD72-F49B-408F-9F13-EF109CB714AC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173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29336" y="1596644"/>
            <a:ext cx="4025265" cy="47440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12/26/2023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12/26/2023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" cy="0"/>
          </a:xfrm>
          <a:custGeom>
            <a:avLst/>
            <a:gdLst/>
            <a:ahLst/>
            <a:cxnLst/>
            <a:rect l="l" t="t" r="r" b="b"/>
            <a:pathLst>
              <a:path w="914400">
                <a:moveTo>
                  <a:pt x="0" y="0"/>
                </a:moveTo>
                <a:lnTo>
                  <a:pt x="914400" y="0"/>
                </a:lnTo>
              </a:path>
            </a:pathLst>
          </a:custGeom>
          <a:ln w="3175">
            <a:solidFill>
              <a:srgbClr val="FB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39823" y="3689603"/>
            <a:ext cx="5907023" cy="1876044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639887" y="3689348"/>
            <a:ext cx="5904230" cy="1873250"/>
          </a:xfrm>
          <a:custGeom>
            <a:avLst/>
            <a:gdLst/>
            <a:ahLst/>
            <a:cxnLst/>
            <a:rect l="l" t="t" r="r" b="b"/>
            <a:pathLst>
              <a:path w="5904230" h="1873250">
                <a:moveTo>
                  <a:pt x="0" y="131991"/>
                </a:moveTo>
                <a:lnTo>
                  <a:pt x="6728" y="90271"/>
                </a:lnTo>
                <a:lnTo>
                  <a:pt x="25466" y="54038"/>
                </a:lnTo>
                <a:lnTo>
                  <a:pt x="54038" y="25466"/>
                </a:lnTo>
                <a:lnTo>
                  <a:pt x="90271" y="6728"/>
                </a:lnTo>
                <a:lnTo>
                  <a:pt x="131991" y="0"/>
                </a:lnTo>
                <a:lnTo>
                  <a:pt x="5771921" y="0"/>
                </a:lnTo>
                <a:lnTo>
                  <a:pt x="5813641" y="6728"/>
                </a:lnTo>
                <a:lnTo>
                  <a:pt x="5849874" y="25466"/>
                </a:lnTo>
                <a:lnTo>
                  <a:pt x="5878446" y="54038"/>
                </a:lnTo>
                <a:lnTo>
                  <a:pt x="5897183" y="90271"/>
                </a:lnTo>
                <a:lnTo>
                  <a:pt x="5903912" y="131991"/>
                </a:lnTo>
                <a:lnTo>
                  <a:pt x="5903912" y="1741258"/>
                </a:lnTo>
                <a:lnTo>
                  <a:pt x="5897183" y="1782978"/>
                </a:lnTo>
                <a:lnTo>
                  <a:pt x="5878446" y="1819211"/>
                </a:lnTo>
                <a:lnTo>
                  <a:pt x="5849874" y="1847783"/>
                </a:lnTo>
                <a:lnTo>
                  <a:pt x="5813641" y="1866521"/>
                </a:lnTo>
                <a:lnTo>
                  <a:pt x="5771921" y="1873249"/>
                </a:lnTo>
                <a:lnTo>
                  <a:pt x="131991" y="1873249"/>
                </a:lnTo>
                <a:lnTo>
                  <a:pt x="90271" y="1866521"/>
                </a:lnTo>
                <a:lnTo>
                  <a:pt x="54038" y="1847783"/>
                </a:lnTo>
                <a:lnTo>
                  <a:pt x="25466" y="1819211"/>
                </a:lnTo>
                <a:lnTo>
                  <a:pt x="6728" y="1782978"/>
                </a:lnTo>
                <a:lnTo>
                  <a:pt x="0" y="1741258"/>
                </a:lnTo>
                <a:lnTo>
                  <a:pt x="0" y="131991"/>
                </a:lnTo>
                <a:close/>
              </a:path>
            </a:pathLst>
          </a:custGeom>
          <a:ln w="9525">
            <a:solidFill>
              <a:srgbClr val="000000"/>
            </a:solidFill>
            <a:prstDash val="sys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12/26/2023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18711" y="546925"/>
            <a:ext cx="6906577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67075" y="1979612"/>
            <a:ext cx="5726430" cy="3821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.anhb.uwa.edu.au/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lab.anhb.uwa.edu.au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.anhb.uwa.edu.au/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.anhb.uwa.edu.au/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.anhb.uwa.edu.au/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.anhb.uwa.edu.au/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.anhb.uwa.edu.au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faculty.une.edu/com/abell/histo/histolab3b.htm" TargetMode="Externa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ing.anhb.uwa.edu.au/mb140/CorePages/eye/eye.htm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faculty.une.edu/com/abell/histo/histolab3b.htm" TargetMode="Externa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ing.anhb.uwa.edu.au/mb140/CorePages/eye/eye.htm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ing.anhb.uwa.edu.au/mb140/CorePages/eye/eye.htm" TargetMode="Externa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aquaticpath.umd.edu/fhm/eye.html" TargetMode="Externa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faculty.une.edu/com/abell/histo/histolab3b.htm" TargetMode="Externa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teaching.anhb.uwa.edu.au/mb140/CorePages/eye/eye.htm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issionforvisionusa.org/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issionforvisionusa.or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.anhb.uwa.edu.au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ssionforvisionusa.org/" TargetMode="Externa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rounds.org/" TargetMode="Externa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.anhb.uwa.edu.au/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chlea.org/" TargetMode="Externa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chlea.org/" TargetMode="Externa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chlea.org/" TargetMode="Externa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.anhb.uwa.edu.au/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://aquaticpath.umd.edu/fhm/ear.html" TargetMode="Externa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-ed.virginia.edu/" TargetMode="External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://aquaticpath.umd.edu/fhm/ear.html" TargetMode="Externa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.anhb.uwa.edu.au/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28600" y="381000"/>
            <a:ext cx="8686800" cy="6172200"/>
            <a:chOff x="228600" y="381000"/>
            <a:chExt cx="8686800" cy="6172200"/>
          </a:xfrm>
        </p:grpSpPr>
        <p:sp>
          <p:nvSpPr>
            <p:cNvPr id="3" name="object 3"/>
            <p:cNvSpPr/>
            <p:nvPr/>
          </p:nvSpPr>
          <p:spPr>
            <a:xfrm>
              <a:off x="228600" y="381000"/>
              <a:ext cx="8686800" cy="6172200"/>
            </a:xfrm>
            <a:custGeom>
              <a:avLst/>
              <a:gdLst/>
              <a:ahLst/>
              <a:cxnLst/>
              <a:rect l="l" t="t" r="r" b="b"/>
              <a:pathLst>
                <a:path w="8686800" h="6172200">
                  <a:moveTo>
                    <a:pt x="8358505" y="0"/>
                  </a:moveTo>
                  <a:lnTo>
                    <a:pt x="328295" y="0"/>
                  </a:lnTo>
                  <a:lnTo>
                    <a:pt x="279783" y="3558"/>
                  </a:lnTo>
                  <a:lnTo>
                    <a:pt x="233481" y="13896"/>
                  </a:lnTo>
                  <a:lnTo>
                    <a:pt x="189897" y="30505"/>
                  </a:lnTo>
                  <a:lnTo>
                    <a:pt x="149538" y="52879"/>
                  </a:lnTo>
                  <a:lnTo>
                    <a:pt x="112912" y="80510"/>
                  </a:lnTo>
                  <a:lnTo>
                    <a:pt x="80527" y="112891"/>
                  </a:lnTo>
                  <a:lnTo>
                    <a:pt x="52892" y="149515"/>
                  </a:lnTo>
                  <a:lnTo>
                    <a:pt x="30513" y="189875"/>
                  </a:lnTo>
                  <a:lnTo>
                    <a:pt x="13900" y="233463"/>
                  </a:lnTo>
                  <a:lnTo>
                    <a:pt x="3559" y="279772"/>
                  </a:lnTo>
                  <a:lnTo>
                    <a:pt x="0" y="328295"/>
                  </a:lnTo>
                  <a:lnTo>
                    <a:pt x="0" y="5843892"/>
                  </a:lnTo>
                  <a:lnTo>
                    <a:pt x="3559" y="5892406"/>
                  </a:lnTo>
                  <a:lnTo>
                    <a:pt x="13900" y="5938711"/>
                  </a:lnTo>
                  <a:lnTo>
                    <a:pt x="30513" y="5982297"/>
                  </a:lnTo>
                  <a:lnTo>
                    <a:pt x="52892" y="6022658"/>
                  </a:lnTo>
                  <a:lnTo>
                    <a:pt x="80527" y="6059285"/>
                  </a:lnTo>
                  <a:lnTo>
                    <a:pt x="112912" y="6091671"/>
                  </a:lnTo>
                  <a:lnTo>
                    <a:pt x="149538" y="6119307"/>
                  </a:lnTo>
                  <a:lnTo>
                    <a:pt x="189897" y="6141686"/>
                  </a:lnTo>
                  <a:lnTo>
                    <a:pt x="233481" y="6158299"/>
                  </a:lnTo>
                  <a:lnTo>
                    <a:pt x="279783" y="6168640"/>
                  </a:lnTo>
                  <a:lnTo>
                    <a:pt x="328295" y="6172200"/>
                  </a:lnTo>
                  <a:lnTo>
                    <a:pt x="8358505" y="6172200"/>
                  </a:lnTo>
                  <a:lnTo>
                    <a:pt x="8407027" y="6168640"/>
                  </a:lnTo>
                  <a:lnTo>
                    <a:pt x="8453336" y="6158299"/>
                  </a:lnTo>
                  <a:lnTo>
                    <a:pt x="8496924" y="6141686"/>
                  </a:lnTo>
                  <a:lnTo>
                    <a:pt x="8537284" y="6119307"/>
                  </a:lnTo>
                  <a:lnTo>
                    <a:pt x="8573908" y="6091671"/>
                  </a:lnTo>
                  <a:lnTo>
                    <a:pt x="8606289" y="6059285"/>
                  </a:lnTo>
                  <a:lnTo>
                    <a:pt x="8633920" y="6022658"/>
                  </a:lnTo>
                  <a:lnTo>
                    <a:pt x="8656294" y="5982297"/>
                  </a:lnTo>
                  <a:lnTo>
                    <a:pt x="8672903" y="5938711"/>
                  </a:lnTo>
                  <a:lnTo>
                    <a:pt x="8683241" y="5892406"/>
                  </a:lnTo>
                  <a:lnTo>
                    <a:pt x="8686800" y="5843892"/>
                  </a:lnTo>
                  <a:lnTo>
                    <a:pt x="8686800" y="328295"/>
                  </a:lnTo>
                  <a:lnTo>
                    <a:pt x="8683241" y="279772"/>
                  </a:lnTo>
                  <a:lnTo>
                    <a:pt x="8672903" y="233463"/>
                  </a:lnTo>
                  <a:lnTo>
                    <a:pt x="8656294" y="189875"/>
                  </a:lnTo>
                  <a:lnTo>
                    <a:pt x="8633920" y="149515"/>
                  </a:lnTo>
                  <a:lnTo>
                    <a:pt x="8606289" y="112891"/>
                  </a:lnTo>
                  <a:lnTo>
                    <a:pt x="8573908" y="80510"/>
                  </a:lnTo>
                  <a:lnTo>
                    <a:pt x="8537284" y="52879"/>
                  </a:lnTo>
                  <a:lnTo>
                    <a:pt x="8496924" y="30505"/>
                  </a:lnTo>
                  <a:lnTo>
                    <a:pt x="8453336" y="13896"/>
                  </a:lnTo>
                  <a:lnTo>
                    <a:pt x="8407027" y="3558"/>
                  </a:lnTo>
                  <a:lnTo>
                    <a:pt x="8358505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28600" y="381000"/>
              <a:ext cx="8686800" cy="6172200"/>
            </a:xfrm>
            <a:custGeom>
              <a:avLst/>
              <a:gdLst/>
              <a:ahLst/>
              <a:cxnLst/>
              <a:rect l="l" t="t" r="r" b="b"/>
              <a:pathLst>
                <a:path w="8686800" h="6172200">
                  <a:moveTo>
                    <a:pt x="0" y="328295"/>
                  </a:moveTo>
                  <a:lnTo>
                    <a:pt x="3559" y="279772"/>
                  </a:lnTo>
                  <a:lnTo>
                    <a:pt x="13900" y="233463"/>
                  </a:lnTo>
                  <a:lnTo>
                    <a:pt x="30513" y="189875"/>
                  </a:lnTo>
                  <a:lnTo>
                    <a:pt x="52892" y="149515"/>
                  </a:lnTo>
                  <a:lnTo>
                    <a:pt x="80527" y="112891"/>
                  </a:lnTo>
                  <a:lnTo>
                    <a:pt x="112912" y="80510"/>
                  </a:lnTo>
                  <a:lnTo>
                    <a:pt x="149538" y="52879"/>
                  </a:lnTo>
                  <a:lnTo>
                    <a:pt x="189897" y="30505"/>
                  </a:lnTo>
                  <a:lnTo>
                    <a:pt x="233481" y="13896"/>
                  </a:lnTo>
                  <a:lnTo>
                    <a:pt x="279783" y="3558"/>
                  </a:lnTo>
                  <a:lnTo>
                    <a:pt x="328295" y="0"/>
                  </a:lnTo>
                  <a:lnTo>
                    <a:pt x="8358505" y="0"/>
                  </a:lnTo>
                  <a:lnTo>
                    <a:pt x="8407027" y="3558"/>
                  </a:lnTo>
                  <a:lnTo>
                    <a:pt x="8453336" y="13896"/>
                  </a:lnTo>
                  <a:lnTo>
                    <a:pt x="8496924" y="30505"/>
                  </a:lnTo>
                  <a:lnTo>
                    <a:pt x="8537284" y="52879"/>
                  </a:lnTo>
                  <a:lnTo>
                    <a:pt x="8573908" y="80510"/>
                  </a:lnTo>
                  <a:lnTo>
                    <a:pt x="8606289" y="112891"/>
                  </a:lnTo>
                  <a:lnTo>
                    <a:pt x="8633920" y="149515"/>
                  </a:lnTo>
                  <a:lnTo>
                    <a:pt x="8656294" y="189875"/>
                  </a:lnTo>
                  <a:lnTo>
                    <a:pt x="8672903" y="233463"/>
                  </a:lnTo>
                  <a:lnTo>
                    <a:pt x="8683241" y="279772"/>
                  </a:lnTo>
                  <a:lnTo>
                    <a:pt x="8686800" y="328295"/>
                  </a:lnTo>
                  <a:lnTo>
                    <a:pt x="8686800" y="5843892"/>
                  </a:lnTo>
                  <a:lnTo>
                    <a:pt x="8683241" y="5892406"/>
                  </a:lnTo>
                  <a:lnTo>
                    <a:pt x="8672903" y="5938711"/>
                  </a:lnTo>
                  <a:lnTo>
                    <a:pt x="8656294" y="5982297"/>
                  </a:lnTo>
                  <a:lnTo>
                    <a:pt x="8633920" y="6022658"/>
                  </a:lnTo>
                  <a:lnTo>
                    <a:pt x="8606289" y="6059285"/>
                  </a:lnTo>
                  <a:lnTo>
                    <a:pt x="8573908" y="6091671"/>
                  </a:lnTo>
                  <a:lnTo>
                    <a:pt x="8537284" y="6119307"/>
                  </a:lnTo>
                  <a:lnTo>
                    <a:pt x="8496924" y="6141686"/>
                  </a:lnTo>
                  <a:lnTo>
                    <a:pt x="8453336" y="6158299"/>
                  </a:lnTo>
                  <a:lnTo>
                    <a:pt x="8407027" y="6168640"/>
                  </a:lnTo>
                  <a:lnTo>
                    <a:pt x="8358505" y="6172200"/>
                  </a:lnTo>
                  <a:lnTo>
                    <a:pt x="328295" y="6172200"/>
                  </a:lnTo>
                  <a:lnTo>
                    <a:pt x="279783" y="6168640"/>
                  </a:lnTo>
                  <a:lnTo>
                    <a:pt x="233481" y="6158299"/>
                  </a:lnTo>
                  <a:lnTo>
                    <a:pt x="189897" y="6141686"/>
                  </a:lnTo>
                  <a:lnTo>
                    <a:pt x="149538" y="6119307"/>
                  </a:lnTo>
                  <a:lnTo>
                    <a:pt x="112912" y="6091671"/>
                  </a:lnTo>
                  <a:lnTo>
                    <a:pt x="80527" y="6059285"/>
                  </a:lnTo>
                  <a:lnTo>
                    <a:pt x="52892" y="6022658"/>
                  </a:lnTo>
                  <a:lnTo>
                    <a:pt x="30513" y="5982297"/>
                  </a:lnTo>
                  <a:lnTo>
                    <a:pt x="13900" y="5938711"/>
                  </a:lnTo>
                  <a:lnTo>
                    <a:pt x="3559" y="5892406"/>
                  </a:lnTo>
                  <a:lnTo>
                    <a:pt x="0" y="5843892"/>
                  </a:lnTo>
                  <a:lnTo>
                    <a:pt x="0" y="328295"/>
                  </a:lnTo>
                  <a:close/>
                </a:path>
              </a:pathLst>
            </a:custGeom>
            <a:ln w="9144">
              <a:solidFill>
                <a:srgbClr val="C0C0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7660" y="489204"/>
              <a:ext cx="8435340" cy="553059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372361" y="3886961"/>
              <a:ext cx="6400800" cy="2514600"/>
            </a:xfrm>
            <a:custGeom>
              <a:avLst/>
              <a:gdLst/>
              <a:ahLst/>
              <a:cxnLst/>
              <a:rect l="l" t="t" r="r" b="b"/>
              <a:pathLst>
                <a:path w="6400800" h="2514600">
                  <a:moveTo>
                    <a:pt x="0" y="181610"/>
                  </a:moveTo>
                  <a:lnTo>
                    <a:pt x="6485" y="133320"/>
                  </a:lnTo>
                  <a:lnTo>
                    <a:pt x="24788" y="89934"/>
                  </a:lnTo>
                  <a:lnTo>
                    <a:pt x="53181" y="53181"/>
                  </a:lnTo>
                  <a:lnTo>
                    <a:pt x="89934" y="24788"/>
                  </a:lnTo>
                  <a:lnTo>
                    <a:pt x="133320" y="6485"/>
                  </a:lnTo>
                  <a:lnTo>
                    <a:pt x="181609" y="0"/>
                  </a:lnTo>
                  <a:lnTo>
                    <a:pt x="6219190" y="0"/>
                  </a:lnTo>
                  <a:lnTo>
                    <a:pt x="6267479" y="6485"/>
                  </a:lnTo>
                  <a:lnTo>
                    <a:pt x="6310865" y="24788"/>
                  </a:lnTo>
                  <a:lnTo>
                    <a:pt x="6347618" y="53181"/>
                  </a:lnTo>
                  <a:lnTo>
                    <a:pt x="6376011" y="89934"/>
                  </a:lnTo>
                  <a:lnTo>
                    <a:pt x="6394314" y="133320"/>
                  </a:lnTo>
                  <a:lnTo>
                    <a:pt x="6400799" y="181610"/>
                  </a:lnTo>
                  <a:lnTo>
                    <a:pt x="6400799" y="2333002"/>
                  </a:lnTo>
                  <a:lnTo>
                    <a:pt x="6394314" y="2381277"/>
                  </a:lnTo>
                  <a:lnTo>
                    <a:pt x="6376011" y="2424657"/>
                  </a:lnTo>
                  <a:lnTo>
                    <a:pt x="6347618" y="2461410"/>
                  </a:lnTo>
                  <a:lnTo>
                    <a:pt x="6310865" y="2489806"/>
                  </a:lnTo>
                  <a:lnTo>
                    <a:pt x="6267479" y="2508113"/>
                  </a:lnTo>
                  <a:lnTo>
                    <a:pt x="6219190" y="2514600"/>
                  </a:lnTo>
                  <a:lnTo>
                    <a:pt x="181609" y="2514600"/>
                  </a:lnTo>
                  <a:lnTo>
                    <a:pt x="133320" y="2508113"/>
                  </a:lnTo>
                  <a:lnTo>
                    <a:pt x="89934" y="2489806"/>
                  </a:lnTo>
                  <a:lnTo>
                    <a:pt x="53181" y="2461410"/>
                  </a:lnTo>
                  <a:lnTo>
                    <a:pt x="24788" y="2424657"/>
                  </a:lnTo>
                  <a:lnTo>
                    <a:pt x="6485" y="2381277"/>
                  </a:lnTo>
                  <a:lnTo>
                    <a:pt x="0" y="2333002"/>
                  </a:lnTo>
                  <a:lnTo>
                    <a:pt x="0" y="181610"/>
                  </a:lnTo>
                  <a:close/>
                </a:path>
              </a:pathLst>
            </a:custGeom>
            <a:ln w="50292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6383" y="786383"/>
              <a:ext cx="1499616" cy="1927860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1559864" y="4410647"/>
            <a:ext cx="6192723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44220" marR="5080" indent="-731520">
              <a:lnSpc>
                <a:spcPct val="100000"/>
              </a:lnSpc>
              <a:spcBef>
                <a:spcPts val="100"/>
              </a:spcBef>
            </a:pPr>
            <a:r>
              <a:rPr lang="sr-Latn-RS" sz="3600" b="1" dirty="0" smtClean="0">
                <a:solidFill>
                  <a:srgbClr val="5F5F5F"/>
                </a:solidFill>
                <a:latin typeface="Arial"/>
                <a:cs typeface="Arial"/>
              </a:rPr>
              <a:t>Respiratory system</a:t>
            </a:r>
            <a:r>
              <a:rPr lang="en-US" sz="3600" b="1" dirty="0" smtClean="0">
                <a:solidFill>
                  <a:srgbClr val="5F5F5F"/>
                </a:solidFill>
                <a:latin typeface="Arial"/>
                <a:cs typeface="Arial"/>
              </a:rPr>
              <a:t>.</a:t>
            </a:r>
            <a:r>
              <a:rPr lang="sr-Latn-RS" sz="3600" b="1" dirty="0" smtClean="0">
                <a:solidFill>
                  <a:srgbClr val="5F5F5F"/>
                </a:solidFill>
                <a:latin typeface="Arial"/>
                <a:cs typeface="Arial"/>
              </a:rPr>
              <a:t> </a:t>
            </a:r>
            <a:r>
              <a:rPr lang="en-US" sz="3600" b="1" dirty="0" smtClean="0">
                <a:solidFill>
                  <a:srgbClr val="5F5F5F"/>
                </a:solidFill>
                <a:latin typeface="Arial"/>
                <a:cs typeface="Arial"/>
              </a:rPr>
              <a:t>S</a:t>
            </a:r>
            <a:r>
              <a:rPr lang="sr-Latn-RS" sz="3600" b="1" dirty="0" smtClean="0">
                <a:solidFill>
                  <a:srgbClr val="5F5F5F"/>
                </a:solidFill>
                <a:latin typeface="Arial"/>
                <a:cs typeface="Arial"/>
              </a:rPr>
              <a:t>enses</a:t>
            </a:r>
            <a:endParaRPr sz="3600" dirty="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334767" y="809244"/>
            <a:ext cx="5915025" cy="1882139"/>
            <a:chOff x="2334767" y="809244"/>
            <a:chExt cx="5915025" cy="1882139"/>
          </a:xfrm>
        </p:grpSpPr>
        <p:sp>
          <p:nvSpPr>
            <p:cNvPr id="12" name="object 12"/>
            <p:cNvSpPr/>
            <p:nvPr/>
          </p:nvSpPr>
          <p:spPr>
            <a:xfrm>
              <a:off x="2339339" y="813816"/>
              <a:ext cx="5905500" cy="1873250"/>
            </a:xfrm>
            <a:custGeom>
              <a:avLst/>
              <a:gdLst/>
              <a:ahLst/>
              <a:cxnLst/>
              <a:rect l="l" t="t" r="r" b="b"/>
              <a:pathLst>
                <a:path w="5905500" h="1873250">
                  <a:moveTo>
                    <a:pt x="5773546" y="0"/>
                  </a:moveTo>
                  <a:lnTo>
                    <a:pt x="131953" y="0"/>
                  </a:lnTo>
                  <a:lnTo>
                    <a:pt x="90237" y="6724"/>
                  </a:lnTo>
                  <a:lnTo>
                    <a:pt x="54013" y="25452"/>
                  </a:lnTo>
                  <a:lnTo>
                    <a:pt x="25452" y="54013"/>
                  </a:lnTo>
                  <a:lnTo>
                    <a:pt x="6724" y="90237"/>
                  </a:lnTo>
                  <a:lnTo>
                    <a:pt x="0" y="131953"/>
                  </a:lnTo>
                  <a:lnTo>
                    <a:pt x="0" y="1741043"/>
                  </a:lnTo>
                  <a:lnTo>
                    <a:pt x="6724" y="1782758"/>
                  </a:lnTo>
                  <a:lnTo>
                    <a:pt x="25452" y="1818982"/>
                  </a:lnTo>
                  <a:lnTo>
                    <a:pt x="54013" y="1847543"/>
                  </a:lnTo>
                  <a:lnTo>
                    <a:pt x="90237" y="1866271"/>
                  </a:lnTo>
                  <a:lnTo>
                    <a:pt x="131953" y="1872996"/>
                  </a:lnTo>
                  <a:lnTo>
                    <a:pt x="5773546" y="1872996"/>
                  </a:lnTo>
                  <a:lnTo>
                    <a:pt x="5815262" y="1866271"/>
                  </a:lnTo>
                  <a:lnTo>
                    <a:pt x="5851486" y="1847543"/>
                  </a:lnTo>
                  <a:lnTo>
                    <a:pt x="5880047" y="1818982"/>
                  </a:lnTo>
                  <a:lnTo>
                    <a:pt x="5898775" y="1782758"/>
                  </a:lnTo>
                  <a:lnTo>
                    <a:pt x="5905500" y="1741043"/>
                  </a:lnTo>
                  <a:lnTo>
                    <a:pt x="5905500" y="131953"/>
                  </a:lnTo>
                  <a:lnTo>
                    <a:pt x="5898775" y="90237"/>
                  </a:lnTo>
                  <a:lnTo>
                    <a:pt x="5880047" y="54013"/>
                  </a:lnTo>
                  <a:lnTo>
                    <a:pt x="5851486" y="25452"/>
                  </a:lnTo>
                  <a:lnTo>
                    <a:pt x="5815262" y="6724"/>
                  </a:lnTo>
                  <a:lnTo>
                    <a:pt x="57735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339339" y="813816"/>
              <a:ext cx="5905500" cy="1873250"/>
            </a:xfrm>
            <a:custGeom>
              <a:avLst/>
              <a:gdLst/>
              <a:ahLst/>
              <a:cxnLst/>
              <a:rect l="l" t="t" r="r" b="b"/>
              <a:pathLst>
                <a:path w="5905500" h="1873250">
                  <a:moveTo>
                    <a:pt x="0" y="131953"/>
                  </a:moveTo>
                  <a:lnTo>
                    <a:pt x="6724" y="90237"/>
                  </a:lnTo>
                  <a:lnTo>
                    <a:pt x="25452" y="54013"/>
                  </a:lnTo>
                  <a:lnTo>
                    <a:pt x="54013" y="25452"/>
                  </a:lnTo>
                  <a:lnTo>
                    <a:pt x="90237" y="6724"/>
                  </a:lnTo>
                  <a:lnTo>
                    <a:pt x="131953" y="0"/>
                  </a:lnTo>
                  <a:lnTo>
                    <a:pt x="5773546" y="0"/>
                  </a:lnTo>
                  <a:lnTo>
                    <a:pt x="5815262" y="6724"/>
                  </a:lnTo>
                  <a:lnTo>
                    <a:pt x="5851486" y="25452"/>
                  </a:lnTo>
                  <a:lnTo>
                    <a:pt x="5880047" y="54013"/>
                  </a:lnTo>
                  <a:lnTo>
                    <a:pt x="5898775" y="90237"/>
                  </a:lnTo>
                  <a:lnTo>
                    <a:pt x="5905500" y="131953"/>
                  </a:lnTo>
                  <a:lnTo>
                    <a:pt x="5905500" y="1741043"/>
                  </a:lnTo>
                  <a:lnTo>
                    <a:pt x="5898775" y="1782758"/>
                  </a:lnTo>
                  <a:lnTo>
                    <a:pt x="5880047" y="1818982"/>
                  </a:lnTo>
                  <a:lnTo>
                    <a:pt x="5851486" y="1847543"/>
                  </a:lnTo>
                  <a:lnTo>
                    <a:pt x="5815262" y="1866271"/>
                  </a:lnTo>
                  <a:lnTo>
                    <a:pt x="5773546" y="1872996"/>
                  </a:lnTo>
                  <a:lnTo>
                    <a:pt x="131953" y="1872996"/>
                  </a:lnTo>
                  <a:lnTo>
                    <a:pt x="90237" y="1866271"/>
                  </a:lnTo>
                  <a:lnTo>
                    <a:pt x="54013" y="1847543"/>
                  </a:lnTo>
                  <a:lnTo>
                    <a:pt x="25452" y="1818982"/>
                  </a:lnTo>
                  <a:lnTo>
                    <a:pt x="6724" y="1782758"/>
                  </a:lnTo>
                  <a:lnTo>
                    <a:pt x="0" y="1741043"/>
                  </a:lnTo>
                  <a:lnTo>
                    <a:pt x="0" y="131953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6951" y="1126236"/>
              <a:ext cx="2990088" cy="51358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13403" y="1400556"/>
              <a:ext cx="3378707" cy="51358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52927" y="1674876"/>
              <a:ext cx="2909316" cy="513588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54395" y="1674876"/>
              <a:ext cx="1138427" cy="51358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84976" y="1674876"/>
              <a:ext cx="1467612" cy="51358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67811" y="1949196"/>
              <a:ext cx="4469892" cy="513588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2983738" y="1183004"/>
            <a:ext cx="461899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73430" marR="767080" indent="635" algn="ctr">
              <a:lnSpc>
                <a:spcPct val="100000"/>
              </a:lnSpc>
              <a:spcBef>
                <a:spcPts val="100"/>
              </a:spcBef>
            </a:pPr>
            <a:r>
              <a:rPr sz="1800" spc="-35" dirty="0">
                <a:solidFill>
                  <a:srgbClr val="252525"/>
                </a:solidFill>
                <a:latin typeface="Microsoft Sans Serif"/>
                <a:cs typeface="Microsoft Sans Serif"/>
              </a:rPr>
              <a:t>Универзитет</a:t>
            </a:r>
            <a:r>
              <a:rPr sz="1800" spc="20" dirty="0">
                <a:solidFill>
                  <a:srgbClr val="252525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52525"/>
                </a:solidFill>
                <a:latin typeface="Microsoft Sans Serif"/>
                <a:cs typeface="Microsoft Sans Serif"/>
              </a:rPr>
              <a:t>у</a:t>
            </a:r>
            <a:r>
              <a:rPr sz="1800" spc="20" dirty="0">
                <a:solidFill>
                  <a:srgbClr val="252525"/>
                </a:solidFill>
                <a:latin typeface="Microsoft Sans Serif"/>
                <a:cs typeface="Microsoft Sans Serif"/>
              </a:rPr>
              <a:t> </a:t>
            </a:r>
            <a:r>
              <a:rPr sz="1800" spc="-30" dirty="0">
                <a:solidFill>
                  <a:srgbClr val="252525"/>
                </a:solidFill>
                <a:latin typeface="Microsoft Sans Serif"/>
                <a:cs typeface="Microsoft Sans Serif"/>
              </a:rPr>
              <a:t>Крагујевцу </a:t>
            </a:r>
            <a:r>
              <a:rPr sz="1800" spc="-25" dirty="0">
                <a:solidFill>
                  <a:srgbClr val="252525"/>
                </a:solidFill>
                <a:latin typeface="Microsoft Sans Serif"/>
                <a:cs typeface="Microsoft Sans Serif"/>
              </a:rPr>
              <a:t> </a:t>
            </a:r>
            <a:r>
              <a:rPr sz="1800" spc="-50" dirty="0">
                <a:solidFill>
                  <a:srgbClr val="252525"/>
                </a:solidFill>
                <a:latin typeface="Microsoft Sans Serif"/>
                <a:cs typeface="Microsoft Sans Serif"/>
              </a:rPr>
              <a:t>Факултет</a:t>
            </a:r>
            <a:r>
              <a:rPr sz="1800" spc="-15" dirty="0">
                <a:solidFill>
                  <a:srgbClr val="252525"/>
                </a:solidFill>
                <a:latin typeface="Microsoft Sans Serif"/>
                <a:cs typeface="Microsoft Sans Serif"/>
              </a:rPr>
              <a:t> </a:t>
            </a:r>
            <a:r>
              <a:rPr sz="1800" spc="-20" dirty="0">
                <a:solidFill>
                  <a:srgbClr val="252525"/>
                </a:solidFill>
                <a:latin typeface="Microsoft Sans Serif"/>
                <a:cs typeface="Microsoft Sans Serif"/>
              </a:rPr>
              <a:t>медицинских</a:t>
            </a:r>
            <a:r>
              <a:rPr sz="1800" spc="-50" dirty="0">
                <a:solidFill>
                  <a:srgbClr val="252525"/>
                </a:solidFill>
                <a:latin typeface="Microsoft Sans Serif"/>
                <a:cs typeface="Microsoft Sans Serif"/>
              </a:rPr>
              <a:t> </a:t>
            </a:r>
            <a:r>
              <a:rPr sz="1800" spc="-30" dirty="0">
                <a:solidFill>
                  <a:srgbClr val="252525"/>
                </a:solidFill>
                <a:latin typeface="Microsoft Sans Serif"/>
                <a:cs typeface="Microsoft Sans Serif"/>
              </a:rPr>
              <a:t>наука</a:t>
            </a:r>
            <a:endParaRPr sz="1800">
              <a:latin typeface="Microsoft Sans Serif"/>
              <a:cs typeface="Microsoft Sans Serif"/>
            </a:endParaRPr>
          </a:p>
          <a:p>
            <a:pPr marL="12065" marR="5080" algn="ctr">
              <a:lnSpc>
                <a:spcPct val="100000"/>
              </a:lnSpc>
            </a:pPr>
            <a:r>
              <a:rPr sz="1800" spc="-10" dirty="0">
                <a:solidFill>
                  <a:srgbClr val="252525"/>
                </a:solidFill>
                <a:latin typeface="Microsoft Sans Serif"/>
                <a:cs typeface="Microsoft Sans Serif"/>
              </a:rPr>
              <a:t>Интегрисане</a:t>
            </a:r>
            <a:r>
              <a:rPr sz="1800" spc="40" dirty="0">
                <a:solidFill>
                  <a:srgbClr val="252525"/>
                </a:solidFill>
                <a:latin typeface="Microsoft Sans Serif"/>
                <a:cs typeface="Microsoft Sans Serif"/>
              </a:rPr>
              <a:t> </a:t>
            </a:r>
            <a:r>
              <a:rPr sz="1800" spc="-30" dirty="0">
                <a:solidFill>
                  <a:srgbClr val="252525"/>
                </a:solidFill>
                <a:latin typeface="Microsoft Sans Serif"/>
                <a:cs typeface="Microsoft Sans Serif"/>
              </a:rPr>
              <a:t>академске</a:t>
            </a:r>
            <a:r>
              <a:rPr sz="1800" spc="20" dirty="0">
                <a:solidFill>
                  <a:srgbClr val="252525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252525"/>
                </a:solidFill>
                <a:latin typeface="Microsoft Sans Serif"/>
                <a:cs typeface="Microsoft Sans Serif"/>
              </a:rPr>
              <a:t>студије</a:t>
            </a:r>
            <a:r>
              <a:rPr sz="1800" spc="30" dirty="0">
                <a:solidFill>
                  <a:srgbClr val="252525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252525"/>
                </a:solidFill>
                <a:latin typeface="Microsoft Sans Serif"/>
                <a:cs typeface="Microsoft Sans Serif"/>
              </a:rPr>
              <a:t>фармације </a:t>
            </a:r>
            <a:r>
              <a:rPr sz="1800" spc="-459" dirty="0">
                <a:solidFill>
                  <a:srgbClr val="252525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52525"/>
                </a:solidFill>
                <a:latin typeface="Microsoft Sans Serif"/>
                <a:cs typeface="Microsoft Sans Serif"/>
              </a:rPr>
              <a:t>Катедра</a:t>
            </a:r>
            <a:r>
              <a:rPr sz="1800" spc="5" dirty="0">
                <a:solidFill>
                  <a:srgbClr val="252525"/>
                </a:solidFill>
                <a:latin typeface="Microsoft Sans Serif"/>
                <a:cs typeface="Microsoft Sans Serif"/>
              </a:rPr>
              <a:t> </a:t>
            </a:r>
            <a:r>
              <a:rPr sz="1800" spc="-40" dirty="0">
                <a:solidFill>
                  <a:srgbClr val="252525"/>
                </a:solidFill>
                <a:latin typeface="Microsoft Sans Serif"/>
                <a:cs typeface="Microsoft Sans Serif"/>
              </a:rPr>
              <a:t>за</a:t>
            </a:r>
            <a:r>
              <a:rPr sz="1800" spc="15" dirty="0">
                <a:solidFill>
                  <a:srgbClr val="252525"/>
                </a:solidFill>
                <a:latin typeface="Microsoft Sans Serif"/>
                <a:cs typeface="Microsoft Sans Serif"/>
              </a:rPr>
              <a:t> </a:t>
            </a:r>
            <a:r>
              <a:rPr sz="1800" spc="-10" dirty="0">
                <a:solidFill>
                  <a:srgbClr val="252525"/>
                </a:solidFill>
                <a:latin typeface="Microsoft Sans Serif"/>
                <a:cs typeface="Microsoft Sans Serif"/>
              </a:rPr>
              <a:t>Хистологију</a:t>
            </a:r>
            <a:r>
              <a:rPr sz="1800" spc="5" dirty="0">
                <a:solidFill>
                  <a:srgbClr val="252525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252525"/>
                </a:solidFill>
                <a:latin typeface="Microsoft Sans Serif"/>
                <a:cs typeface="Microsoft Sans Serif"/>
              </a:rPr>
              <a:t>и</a:t>
            </a:r>
            <a:r>
              <a:rPr sz="1800" spc="10" dirty="0">
                <a:solidFill>
                  <a:srgbClr val="252525"/>
                </a:solidFill>
                <a:latin typeface="Microsoft Sans Serif"/>
                <a:cs typeface="Microsoft Sans Serif"/>
              </a:rPr>
              <a:t> </a:t>
            </a:r>
            <a:r>
              <a:rPr sz="1800" spc="-15" dirty="0">
                <a:solidFill>
                  <a:srgbClr val="252525"/>
                </a:solidFill>
                <a:latin typeface="Microsoft Sans Serif"/>
                <a:cs typeface="Microsoft Sans Serif"/>
              </a:rPr>
              <a:t>ембриологију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534792" y="6098540"/>
            <a:ext cx="40760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sr-Latn-RS" sz="2400" b="1" spc="-15" dirty="0" smtClean="0">
                <a:solidFill>
                  <a:srgbClr val="FFFFFF"/>
                </a:solidFill>
                <a:latin typeface="Arial"/>
                <a:cs typeface="Arial"/>
              </a:rPr>
              <a:t>Week 15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31140" y="1371092"/>
            <a:ext cx="4478655" cy="3757439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2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b="1" dirty="0" smtClean="0">
                <a:latin typeface="Arial MT"/>
                <a:cs typeface="Arial MT"/>
              </a:rPr>
              <a:t>C</a:t>
            </a:r>
            <a:r>
              <a:rPr lang="en-US" b="1" dirty="0" err="1" smtClean="0">
                <a:latin typeface="Arial MT"/>
                <a:cs typeface="Arial MT"/>
              </a:rPr>
              <a:t>artilagin</a:t>
            </a:r>
            <a:r>
              <a:rPr lang="sr-Latn-RS" b="1" dirty="0" smtClean="0">
                <a:latin typeface="Arial MT"/>
                <a:cs typeface="Arial MT"/>
              </a:rPr>
              <a:t>ous layer </a:t>
            </a:r>
            <a:r>
              <a:rPr lang="sr-Latn-RS" dirty="0" smtClean="0">
                <a:latin typeface="Arial MT"/>
                <a:cs typeface="Arial MT"/>
              </a:rPr>
              <a:t>that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contains fibrous connective tissue, smooth muscle cells and hyaline cartilage</a:t>
            </a:r>
            <a:r>
              <a:rPr lang="en-US" dirty="0" smtClean="0">
                <a:latin typeface="Arial MT"/>
                <a:cs typeface="Arial MT"/>
              </a:rPr>
              <a:t>.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The </a:t>
            </a:r>
            <a:r>
              <a:rPr lang="en-US" dirty="0">
                <a:latin typeface="Arial MT"/>
                <a:cs typeface="Arial MT"/>
              </a:rPr>
              <a:t>anterior-lateral part of the wall contains 16-20 incomplete rings of hyaline cartilage connected by </a:t>
            </a:r>
            <a:r>
              <a:rPr lang="en-US" dirty="0" err="1">
                <a:latin typeface="Arial MT"/>
                <a:cs typeface="Arial MT"/>
              </a:rPr>
              <a:t>fibroelastic</a:t>
            </a:r>
            <a:r>
              <a:rPr lang="en-US" dirty="0">
                <a:latin typeface="Arial MT"/>
                <a:cs typeface="Arial MT"/>
              </a:rPr>
              <a:t> membranes</a:t>
            </a:r>
            <a:r>
              <a:rPr lang="en-US" dirty="0" smtClean="0">
                <a:latin typeface="Arial MT"/>
                <a:cs typeface="Arial MT"/>
              </a:rPr>
              <a:t>.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The </a:t>
            </a:r>
            <a:r>
              <a:rPr lang="en-US" dirty="0">
                <a:latin typeface="Arial MT"/>
                <a:cs typeface="Arial MT"/>
              </a:rPr>
              <a:t>back (membranous) part of the wall - instead of cartilage, it contains tracheal muscle composed of an inner horizontal and an outer vertical sublayer</a:t>
            </a:r>
            <a:r>
              <a:rPr lang="en-US" dirty="0" smtClean="0">
                <a:latin typeface="Arial MT"/>
                <a:cs typeface="Arial MT"/>
              </a:rPr>
              <a:t>.</a:t>
            </a:r>
            <a:endParaRPr lang="sr-Latn-RS" dirty="0" smtClean="0">
              <a:latin typeface="Arial MT"/>
              <a:cs typeface="Arial MT"/>
            </a:endParaRPr>
          </a:p>
          <a:p>
            <a:pPr marL="355600" indent="-342900">
              <a:lnSpc>
                <a:spcPct val="100000"/>
              </a:lnSpc>
              <a:spcBef>
                <a:spcPts val="42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endParaRPr lang="en-US" dirty="0">
              <a:latin typeface="Arial MT"/>
              <a:cs typeface="Arial MT"/>
            </a:endParaRPr>
          </a:p>
          <a:p>
            <a:pPr marL="355600" indent="-342900">
              <a:lnSpc>
                <a:spcPct val="100000"/>
              </a:lnSpc>
              <a:spcBef>
                <a:spcPts val="42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b="1" dirty="0">
                <a:latin typeface="Arial MT"/>
                <a:cs typeface="Arial MT"/>
              </a:rPr>
              <a:t>A</a:t>
            </a:r>
            <a:r>
              <a:rPr lang="en-US" b="1" dirty="0" err="1" smtClean="0">
                <a:latin typeface="Arial MT"/>
                <a:cs typeface="Arial MT"/>
              </a:rPr>
              <a:t>dventitia</a:t>
            </a:r>
            <a:r>
              <a:rPr lang="en-US" b="1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– loose connective tissue</a:t>
            </a:r>
            <a:endParaRPr sz="1800" dirty="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78348" y="992367"/>
            <a:ext cx="3809999" cy="507999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107940" y="6110096"/>
            <a:ext cx="192595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Arial MT"/>
                <a:cs typeface="Arial MT"/>
              </a:rPr>
              <a:t>Photomicrography:</a:t>
            </a:r>
            <a:r>
              <a:rPr sz="1000" spc="2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Blue</a:t>
            </a:r>
            <a:r>
              <a:rPr sz="1000" spc="1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Histology </a:t>
            </a:r>
            <a:r>
              <a:rPr sz="1000" spc="-265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  <a:hlinkClick r:id="rId3"/>
              </a:rPr>
              <a:t>http://www.lab.anhb.uwa.edu.au/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5659" y="546912"/>
            <a:ext cx="49517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20" dirty="0">
                <a:latin typeface="Arial"/>
                <a:cs typeface="Arial"/>
              </a:rPr>
              <a:t>Респираторни</a:t>
            </a:r>
            <a:r>
              <a:rPr b="1" spc="-70" dirty="0">
                <a:latin typeface="Arial"/>
                <a:cs typeface="Arial"/>
              </a:rPr>
              <a:t> </a:t>
            </a:r>
            <a:r>
              <a:rPr b="1" spc="-5" dirty="0">
                <a:latin typeface="Arial"/>
                <a:cs typeface="Arial"/>
              </a:rPr>
              <a:t>епител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4002" y="1800745"/>
            <a:ext cx="3914885" cy="307044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22472" y="4433439"/>
            <a:ext cx="2898140" cy="419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145" marR="5080" indent="-5080">
              <a:lnSpc>
                <a:spcPct val="129200"/>
              </a:lnSpc>
              <a:spcBef>
                <a:spcPts val="100"/>
              </a:spcBef>
            </a:pPr>
            <a:r>
              <a:rPr sz="1000" spc="-125" dirty="0">
                <a:latin typeface="Arial MT"/>
                <a:cs typeface="Arial MT"/>
              </a:rPr>
              <a:t>La</a:t>
            </a:r>
            <a:r>
              <a:rPr sz="1500" spc="-187" baseline="2777" dirty="0">
                <a:latin typeface="Arial MT"/>
                <a:cs typeface="Arial MT"/>
              </a:rPr>
              <a:t>čković</a:t>
            </a:r>
            <a:r>
              <a:rPr sz="1500" spc="-15" baseline="2777" dirty="0">
                <a:latin typeface="Arial MT"/>
                <a:cs typeface="Arial MT"/>
              </a:rPr>
              <a:t> </a:t>
            </a:r>
            <a:r>
              <a:rPr sz="1500" spc="-7" baseline="2777" dirty="0">
                <a:latin typeface="Arial MT"/>
                <a:cs typeface="Arial MT"/>
              </a:rPr>
              <a:t>V, </a:t>
            </a:r>
            <a:r>
              <a:rPr sz="1500" spc="-75" baseline="2777" dirty="0">
                <a:latin typeface="Arial MT"/>
                <a:cs typeface="Arial MT"/>
              </a:rPr>
              <a:t>Bumbaširević</a:t>
            </a:r>
            <a:r>
              <a:rPr sz="1500" spc="7" baseline="2777" dirty="0">
                <a:latin typeface="Arial MT"/>
                <a:cs typeface="Arial MT"/>
              </a:rPr>
              <a:t> </a:t>
            </a:r>
            <a:r>
              <a:rPr sz="1500" spc="-7" baseline="2777" dirty="0">
                <a:latin typeface="Arial MT"/>
                <a:cs typeface="Arial MT"/>
              </a:rPr>
              <a:t>V, </a:t>
            </a:r>
            <a:r>
              <a:rPr sz="1500" spc="-15" baseline="2777" dirty="0">
                <a:latin typeface="Arial MT"/>
                <a:cs typeface="Arial MT"/>
              </a:rPr>
              <a:t>Vuzevski</a:t>
            </a:r>
            <a:r>
              <a:rPr sz="1500" spc="7" baseline="2777" dirty="0">
                <a:latin typeface="Arial MT"/>
                <a:cs typeface="Arial MT"/>
              </a:rPr>
              <a:t> </a:t>
            </a:r>
            <a:r>
              <a:rPr sz="1500" spc="-7" baseline="2777" dirty="0">
                <a:latin typeface="Arial MT"/>
                <a:cs typeface="Arial MT"/>
              </a:rPr>
              <a:t>V. H</a:t>
            </a:r>
            <a:r>
              <a:rPr sz="1000" spc="-5" dirty="0">
                <a:latin typeface="Arial MT"/>
                <a:cs typeface="Arial MT"/>
              </a:rPr>
              <a:t>istološki </a:t>
            </a:r>
            <a:r>
              <a:rPr sz="1000" spc="-260" dirty="0">
                <a:latin typeface="Arial MT"/>
                <a:cs typeface="Arial MT"/>
              </a:rPr>
              <a:t> </a:t>
            </a:r>
            <a:r>
              <a:rPr sz="1000" spc="-5" dirty="0">
                <a:latin typeface="Arial MT"/>
                <a:cs typeface="Arial MT"/>
              </a:rPr>
              <a:t>atlas.</a:t>
            </a:r>
            <a:r>
              <a:rPr sz="1000" spc="-10" dirty="0">
                <a:latin typeface="Arial MT"/>
                <a:cs typeface="Arial MT"/>
              </a:rPr>
              <a:t> </a:t>
            </a:r>
            <a:r>
              <a:rPr sz="1000" spc="-5" dirty="0">
                <a:latin typeface="Arial MT"/>
                <a:cs typeface="Arial MT"/>
              </a:rPr>
              <a:t>Data status,</a:t>
            </a:r>
            <a:r>
              <a:rPr sz="1000" spc="-3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Beograd,</a:t>
            </a:r>
            <a:r>
              <a:rPr sz="1000" spc="-5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2006.</a:t>
            </a:r>
            <a:endParaRPr sz="100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36719" y="1820087"/>
            <a:ext cx="4518939" cy="307127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105245" y="1821176"/>
            <a:ext cx="192595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815" marR="5080" indent="-3175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Arial MT"/>
                <a:cs typeface="Arial MT"/>
              </a:rPr>
              <a:t>Photomicrography:</a:t>
            </a:r>
            <a:r>
              <a:rPr sz="1000" spc="2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Blue</a:t>
            </a:r>
            <a:r>
              <a:rPr sz="1000" spc="1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Histology </a:t>
            </a:r>
            <a:r>
              <a:rPr sz="1000" spc="-265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  <a:hlinkClick r:id="rId4"/>
              </a:rPr>
              <a:t>http://www.lab.anhb.uwa.edu.au/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05200" y="304800"/>
            <a:ext cx="46475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b="1" spc="-5" dirty="0" smtClean="0">
                <a:latin typeface="Arial"/>
                <a:cs typeface="Arial"/>
              </a:rPr>
              <a:t>Bronchi</a:t>
            </a:r>
            <a:endParaRPr b="1" spc="-25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3311" y="1528064"/>
            <a:ext cx="4144645" cy="4012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3335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The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trachea</a:t>
            </a:r>
            <a:r>
              <a:rPr lang="en-US" dirty="0">
                <a:latin typeface="Arial MT"/>
                <a:cs typeface="Arial MT"/>
              </a:rPr>
              <a:t> branches into the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right and left primary </a:t>
            </a:r>
            <a:r>
              <a:rPr lang="en-US" dirty="0" err="1" smtClean="0">
                <a:solidFill>
                  <a:srgbClr val="FF0000"/>
                </a:solidFill>
                <a:latin typeface="Arial MT"/>
                <a:cs typeface="Arial MT"/>
              </a:rPr>
              <a:t>bronch</a:t>
            </a: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i</a:t>
            </a:r>
            <a:r>
              <a:rPr lang="en-US" dirty="0" smtClean="0">
                <a:latin typeface="Arial MT"/>
                <a:cs typeface="Arial MT"/>
              </a:rPr>
              <a:t>, </a:t>
            </a:r>
            <a:r>
              <a:rPr lang="en-US" dirty="0">
                <a:latin typeface="Arial MT"/>
                <a:cs typeface="Arial MT"/>
              </a:rPr>
              <a:t>which are located outside the lungs.</a:t>
            </a:r>
          </a:p>
          <a:p>
            <a:pPr marL="355600" marR="13335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All other bronchi </a:t>
            </a:r>
            <a:r>
              <a:rPr lang="en-US" dirty="0" smtClean="0">
                <a:latin typeface="Arial MT"/>
                <a:cs typeface="Arial MT"/>
              </a:rPr>
              <a:t>are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intrapulmonary</a:t>
            </a:r>
            <a:r>
              <a:rPr lang="en-US" dirty="0">
                <a:latin typeface="Arial MT"/>
                <a:cs typeface="Arial MT"/>
              </a:rPr>
              <a:t>.</a:t>
            </a:r>
          </a:p>
          <a:p>
            <a:pPr marL="355600" marR="13335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The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primary </a:t>
            </a:r>
            <a:r>
              <a:rPr lang="en-US" dirty="0" smtClean="0">
                <a:solidFill>
                  <a:srgbClr val="FF0000"/>
                </a:solidFill>
                <a:latin typeface="Arial MT"/>
                <a:cs typeface="Arial MT"/>
              </a:rPr>
              <a:t>bronchi </a:t>
            </a:r>
            <a:r>
              <a:rPr lang="en-US" dirty="0">
                <a:latin typeface="Arial MT"/>
                <a:cs typeface="Arial MT"/>
              </a:rPr>
              <a:t>have the same structure as the trachea, only their diameter is smaller and the wall is thinner.</a:t>
            </a:r>
          </a:p>
          <a:p>
            <a:pPr marL="355600" marR="13335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The right primary bronchus branches into three, and the left into two </a:t>
            </a: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lobar</a:t>
            </a:r>
            <a:r>
              <a:rPr lang="en-US" dirty="0" smtClean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bronchi </a:t>
            </a:r>
            <a:r>
              <a:rPr lang="en-US" dirty="0">
                <a:latin typeface="Arial MT"/>
                <a:cs typeface="Arial MT"/>
              </a:rPr>
              <a:t>(each secondary bronchus supplies one lung lobe).</a:t>
            </a:r>
            <a:endParaRPr sz="1800" dirty="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1675" y="1452067"/>
            <a:ext cx="3870828" cy="5105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723256" y="1519935"/>
            <a:ext cx="7943215" cy="42319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 indent="-457200" algn="just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</a:pPr>
            <a:r>
              <a:rPr lang="en-US" sz="2700" baseline="3086" dirty="0">
                <a:latin typeface="Arial MT"/>
                <a:cs typeface="Arial MT"/>
              </a:rPr>
              <a:t>The </a:t>
            </a:r>
            <a:r>
              <a:rPr lang="sr-Latn-RS" sz="2700" baseline="3086" dirty="0" smtClean="0">
                <a:solidFill>
                  <a:srgbClr val="FF0000"/>
                </a:solidFill>
                <a:latin typeface="Arial MT"/>
                <a:cs typeface="Arial MT"/>
              </a:rPr>
              <a:t>lobar</a:t>
            </a:r>
            <a:r>
              <a:rPr lang="en-US" sz="2700" baseline="3086" dirty="0" smtClean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lang="en-US" sz="2700" baseline="3086" dirty="0">
                <a:solidFill>
                  <a:srgbClr val="FF0000"/>
                </a:solidFill>
                <a:latin typeface="Arial MT"/>
                <a:cs typeface="Arial MT"/>
              </a:rPr>
              <a:t>bronchi </a:t>
            </a:r>
            <a:r>
              <a:rPr lang="en-US" sz="2700" baseline="3086" dirty="0">
                <a:latin typeface="Arial MT"/>
                <a:cs typeface="Arial MT"/>
              </a:rPr>
              <a:t>on the right branch into 10, and on the left into 8 </a:t>
            </a:r>
            <a:r>
              <a:rPr lang="en-US" sz="2700" baseline="3086" dirty="0" smtClean="0">
                <a:solidFill>
                  <a:srgbClr val="FF0000"/>
                </a:solidFill>
                <a:latin typeface="Arial MT"/>
                <a:cs typeface="Arial MT"/>
              </a:rPr>
              <a:t>segmental </a:t>
            </a:r>
            <a:r>
              <a:rPr lang="en-US" sz="2700" baseline="3086" dirty="0">
                <a:solidFill>
                  <a:srgbClr val="FF0000"/>
                </a:solidFill>
                <a:latin typeface="Arial MT"/>
                <a:cs typeface="Arial MT"/>
              </a:rPr>
              <a:t>bronchi</a:t>
            </a:r>
            <a:r>
              <a:rPr lang="en-US" sz="2700" baseline="3086" dirty="0">
                <a:latin typeface="Arial MT"/>
                <a:cs typeface="Arial MT"/>
              </a:rPr>
              <a:t> that supply the </a:t>
            </a:r>
            <a:r>
              <a:rPr lang="en-US" sz="2700" baseline="3086" dirty="0">
                <a:solidFill>
                  <a:srgbClr val="7030A0"/>
                </a:solidFill>
                <a:latin typeface="Arial MT"/>
                <a:cs typeface="Arial MT"/>
              </a:rPr>
              <a:t>bronchopulmonary segments </a:t>
            </a:r>
            <a:r>
              <a:rPr lang="en-US" sz="2700" baseline="3086" dirty="0">
                <a:latin typeface="Arial MT"/>
                <a:cs typeface="Arial MT"/>
              </a:rPr>
              <a:t>(there are 10 in the right and 8 in the left lung).</a:t>
            </a:r>
          </a:p>
          <a:p>
            <a:pPr marL="469900" marR="5080" indent="-457200" algn="just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</a:pPr>
            <a:r>
              <a:rPr lang="sr-Latn-RS" sz="2700" baseline="3086" dirty="0" smtClean="0">
                <a:solidFill>
                  <a:srgbClr val="FF0000"/>
                </a:solidFill>
                <a:latin typeface="Arial MT"/>
                <a:cs typeface="Arial MT"/>
              </a:rPr>
              <a:t>Segmental</a:t>
            </a:r>
            <a:r>
              <a:rPr lang="en-US" sz="2700" baseline="3086" dirty="0" smtClean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lang="en-US" sz="2700" baseline="3086" dirty="0">
                <a:solidFill>
                  <a:srgbClr val="FF0000"/>
                </a:solidFill>
                <a:latin typeface="Arial MT"/>
                <a:cs typeface="Arial MT"/>
              </a:rPr>
              <a:t>bronchi </a:t>
            </a:r>
            <a:r>
              <a:rPr lang="en-US" sz="2700" baseline="3086" dirty="0" smtClean="0">
                <a:latin typeface="Arial MT"/>
                <a:cs typeface="Arial MT"/>
              </a:rPr>
              <a:t>branch</a:t>
            </a:r>
            <a:r>
              <a:rPr lang="sr-Latn-RS" sz="2700" baseline="3086" dirty="0" smtClean="0">
                <a:latin typeface="Arial MT"/>
                <a:cs typeface="Arial MT"/>
              </a:rPr>
              <a:t>es</a:t>
            </a:r>
            <a:r>
              <a:rPr lang="en-US" sz="2700" baseline="3086" dirty="0" smtClean="0">
                <a:latin typeface="Arial MT"/>
                <a:cs typeface="Arial MT"/>
              </a:rPr>
              <a:t> </a:t>
            </a:r>
            <a:r>
              <a:rPr lang="en-US" sz="2700" baseline="3086" dirty="0">
                <a:latin typeface="Arial MT"/>
                <a:cs typeface="Arial MT"/>
              </a:rPr>
              <a:t>through 9-12 (most often </a:t>
            </a:r>
            <a:r>
              <a:rPr lang="en-US" sz="2700" baseline="3086" dirty="0" smtClean="0">
                <a:latin typeface="Arial MT"/>
                <a:cs typeface="Arial MT"/>
              </a:rPr>
              <a:t>11</a:t>
            </a:r>
            <a:r>
              <a:rPr lang="sr-Latn-RS" sz="2700" baseline="3086" dirty="0" smtClean="0">
                <a:latin typeface="Arial MT"/>
                <a:cs typeface="Arial MT"/>
              </a:rPr>
              <a:t> </a:t>
            </a:r>
            <a:r>
              <a:rPr lang="en-US" sz="2700" baseline="3086" dirty="0" smtClean="0">
                <a:latin typeface="Arial MT"/>
                <a:cs typeface="Arial MT"/>
              </a:rPr>
              <a:t>generation </a:t>
            </a:r>
            <a:r>
              <a:rPr lang="en-US" sz="2700" baseline="3086" dirty="0">
                <a:latin typeface="Arial MT"/>
                <a:cs typeface="Arial MT"/>
              </a:rPr>
              <a:t>of bronchi.</a:t>
            </a:r>
          </a:p>
          <a:p>
            <a:pPr marL="469900" marR="5080" indent="-457200" algn="just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</a:pPr>
            <a:r>
              <a:rPr lang="sr-Latn-RS" sz="2700" baseline="3086" dirty="0" err="1">
                <a:solidFill>
                  <a:srgbClr val="FF0000"/>
                </a:solidFill>
                <a:latin typeface="Arial MT"/>
                <a:cs typeface="Arial MT"/>
              </a:rPr>
              <a:t>P</a:t>
            </a:r>
            <a:r>
              <a:rPr lang="en-US" sz="2700" baseline="3086" dirty="0" err="1" smtClean="0">
                <a:solidFill>
                  <a:srgbClr val="FF0000"/>
                </a:solidFill>
                <a:latin typeface="Arial MT"/>
                <a:cs typeface="Arial MT"/>
              </a:rPr>
              <a:t>reterminal</a:t>
            </a:r>
            <a:r>
              <a:rPr lang="en-US" sz="2700" baseline="3086" dirty="0" smtClean="0">
                <a:solidFill>
                  <a:srgbClr val="FF0000"/>
                </a:solidFill>
                <a:latin typeface="Arial MT"/>
                <a:cs typeface="Arial MT"/>
              </a:rPr>
              <a:t> bronchioles </a:t>
            </a:r>
            <a:r>
              <a:rPr lang="en-US" sz="2700" baseline="3086" dirty="0" smtClean="0">
                <a:latin typeface="Arial MT"/>
                <a:cs typeface="Arial MT"/>
              </a:rPr>
              <a:t>(PB)</a:t>
            </a:r>
            <a:r>
              <a:rPr lang="sr-Latn-RS" sz="2700" dirty="0" smtClean="0">
                <a:latin typeface="Arial MT"/>
                <a:cs typeface="Arial MT"/>
              </a:rPr>
              <a:t> </a:t>
            </a:r>
            <a:r>
              <a:rPr lang="en-US" sz="2700" baseline="3086" dirty="0" smtClean="0">
                <a:latin typeface="Arial MT"/>
                <a:cs typeface="Arial MT"/>
              </a:rPr>
              <a:t>are </a:t>
            </a:r>
            <a:r>
              <a:rPr lang="en-US" sz="2700" baseline="3086" dirty="0">
                <a:latin typeface="Arial MT"/>
                <a:cs typeface="Arial MT"/>
              </a:rPr>
              <a:t>formed by the </a:t>
            </a:r>
            <a:r>
              <a:rPr lang="en-US" sz="2700" baseline="3086" dirty="0" smtClean="0">
                <a:latin typeface="Arial MT"/>
                <a:cs typeface="Arial MT"/>
              </a:rPr>
              <a:t>bifurcation</a:t>
            </a:r>
            <a:r>
              <a:rPr lang="sr-Latn-RS" sz="2700" baseline="3086" dirty="0" smtClean="0">
                <a:latin typeface="Arial MT"/>
                <a:cs typeface="Arial MT"/>
              </a:rPr>
              <a:t> </a:t>
            </a:r>
            <a:r>
              <a:rPr lang="en-US" sz="2700" baseline="3086" dirty="0" smtClean="0">
                <a:latin typeface="Arial MT"/>
                <a:cs typeface="Arial MT"/>
              </a:rPr>
              <a:t>of </a:t>
            </a:r>
            <a:r>
              <a:rPr lang="en-US" sz="2700" baseline="3086" dirty="0">
                <a:latin typeface="Arial MT"/>
                <a:cs typeface="Arial MT"/>
              </a:rPr>
              <a:t>the last generation of </a:t>
            </a:r>
            <a:r>
              <a:rPr lang="sr-Latn-RS" sz="2700" baseline="3086" dirty="0" smtClean="0">
                <a:latin typeface="Arial MT"/>
                <a:cs typeface="Arial MT"/>
              </a:rPr>
              <a:t>segmental</a:t>
            </a:r>
            <a:r>
              <a:rPr lang="en-US" sz="2700" baseline="3086" dirty="0" smtClean="0">
                <a:latin typeface="Arial MT"/>
                <a:cs typeface="Arial MT"/>
              </a:rPr>
              <a:t> bronchi</a:t>
            </a:r>
            <a:r>
              <a:rPr lang="sr-Latn-RS" sz="2700" baseline="3086" smtClean="0">
                <a:latin typeface="Arial MT"/>
                <a:cs typeface="Arial MT"/>
              </a:rPr>
              <a:t>. </a:t>
            </a:r>
            <a:endParaRPr lang="en-US" sz="2700" baseline="3086" dirty="0" smtClean="0">
              <a:latin typeface="Arial MT"/>
              <a:cs typeface="Arial MT"/>
            </a:endParaRPr>
          </a:p>
          <a:p>
            <a:pPr marL="469900" marR="5080" indent="-457200" algn="just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</a:pPr>
            <a:r>
              <a:rPr lang="en-US" sz="2700" baseline="3086" dirty="0" smtClean="0">
                <a:latin typeface="Arial MT"/>
                <a:cs typeface="Arial MT"/>
              </a:rPr>
              <a:t>After </a:t>
            </a:r>
            <a:r>
              <a:rPr lang="en-US" sz="2700" baseline="3086" dirty="0">
                <a:latin typeface="Arial MT"/>
                <a:cs typeface="Arial MT"/>
              </a:rPr>
              <a:t>5-6 successive bifurcations of PB, </a:t>
            </a:r>
            <a:r>
              <a:rPr lang="en-US" sz="2700" baseline="3086" dirty="0">
                <a:solidFill>
                  <a:srgbClr val="FF0000"/>
                </a:solidFill>
                <a:latin typeface="Arial MT"/>
                <a:cs typeface="Arial MT"/>
              </a:rPr>
              <a:t>terminal bronchioles </a:t>
            </a:r>
            <a:r>
              <a:rPr lang="en-US" sz="2700" baseline="3086" dirty="0">
                <a:latin typeface="Arial MT"/>
                <a:cs typeface="Arial MT"/>
              </a:rPr>
              <a:t>are formed.</a:t>
            </a:r>
          </a:p>
          <a:p>
            <a:pPr marL="469900" marR="5080" indent="-457200" algn="just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</a:pPr>
            <a:r>
              <a:rPr lang="en-US" sz="2700" baseline="3086" dirty="0">
                <a:solidFill>
                  <a:srgbClr val="FF0000"/>
                </a:solidFill>
                <a:latin typeface="Arial MT"/>
                <a:cs typeface="Arial MT"/>
              </a:rPr>
              <a:t>Respiratory bronchioles </a:t>
            </a:r>
            <a:r>
              <a:rPr lang="en-US" sz="2700" baseline="3086" dirty="0">
                <a:latin typeface="Arial MT"/>
                <a:cs typeface="Arial MT"/>
              </a:rPr>
              <a:t>are formed by </a:t>
            </a:r>
            <a:r>
              <a:rPr lang="sr-Latn-RS" sz="2700" baseline="3086" dirty="0" smtClean="0">
                <a:latin typeface="Arial MT"/>
                <a:cs typeface="Arial MT"/>
              </a:rPr>
              <a:t>branching</a:t>
            </a:r>
            <a:r>
              <a:rPr lang="en-US" sz="2700" baseline="3086" dirty="0" smtClean="0">
                <a:latin typeface="Arial MT"/>
                <a:cs typeface="Arial MT"/>
              </a:rPr>
              <a:t> </a:t>
            </a:r>
            <a:r>
              <a:rPr lang="en-US" sz="2700" baseline="3086" dirty="0">
                <a:latin typeface="Arial MT"/>
                <a:cs typeface="Arial MT"/>
              </a:rPr>
              <a:t>of </a:t>
            </a:r>
            <a:r>
              <a:rPr lang="sr-Latn-RS" sz="2700" baseline="3086" dirty="0" smtClean="0">
                <a:latin typeface="Arial MT"/>
                <a:cs typeface="Arial MT"/>
              </a:rPr>
              <a:t>the </a:t>
            </a:r>
            <a:r>
              <a:rPr lang="en-US" sz="2700" baseline="3086" dirty="0" smtClean="0">
                <a:latin typeface="Arial MT"/>
                <a:cs typeface="Arial MT"/>
              </a:rPr>
              <a:t>terminal </a:t>
            </a:r>
            <a:r>
              <a:rPr lang="en-US" sz="2700" baseline="3086" dirty="0">
                <a:latin typeface="Arial MT"/>
                <a:cs typeface="Arial MT"/>
              </a:rPr>
              <a:t>bronchioles</a:t>
            </a:r>
          </a:p>
          <a:p>
            <a:pPr marL="469900" marR="5080" indent="-457200" algn="just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</a:pPr>
            <a:r>
              <a:rPr lang="en-US" sz="2700" baseline="3086" dirty="0" smtClean="0">
                <a:latin typeface="Arial MT"/>
                <a:cs typeface="Arial MT"/>
              </a:rPr>
              <a:t>(17th generation). Divisions of respiratory bronchioles create </a:t>
            </a:r>
            <a:r>
              <a:rPr lang="en-US" sz="2700" baseline="3086" dirty="0" smtClean="0">
                <a:solidFill>
                  <a:srgbClr val="FF0000"/>
                </a:solidFill>
                <a:latin typeface="Arial MT"/>
                <a:cs typeface="Arial MT"/>
              </a:rPr>
              <a:t>alveolar </a:t>
            </a:r>
            <a:r>
              <a:rPr lang="sr-Latn-RS" sz="2700" baseline="3086" dirty="0" smtClean="0">
                <a:solidFill>
                  <a:srgbClr val="FF0000"/>
                </a:solidFill>
                <a:latin typeface="Arial MT"/>
                <a:cs typeface="Arial MT"/>
              </a:rPr>
              <a:t>ducts</a:t>
            </a:r>
            <a:r>
              <a:rPr lang="en-US" sz="2700" baseline="3086" dirty="0" smtClean="0">
                <a:latin typeface="Arial MT"/>
                <a:cs typeface="Arial MT"/>
              </a:rPr>
              <a:t>, at the ends of which are </a:t>
            </a:r>
            <a:r>
              <a:rPr lang="en-US" sz="2700" baseline="3086" dirty="0" smtClean="0">
                <a:solidFill>
                  <a:srgbClr val="FF0000"/>
                </a:solidFill>
                <a:latin typeface="Arial MT"/>
                <a:cs typeface="Arial MT"/>
              </a:rPr>
              <a:t>alveoli</a:t>
            </a:r>
            <a:r>
              <a:rPr lang="en-US" sz="2700" baseline="3086" dirty="0" smtClean="0">
                <a:latin typeface="Arial MT"/>
                <a:cs typeface="Arial MT"/>
              </a:rPr>
              <a:t>.</a:t>
            </a:r>
            <a:endParaRPr sz="2700" baseline="3086" dirty="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9282" y="1596644"/>
            <a:ext cx="4071620" cy="43419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49250" indent="-342900" algn="just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B</a:t>
            </a:r>
            <a:r>
              <a:rPr lang="en-US" dirty="0" smtClean="0">
                <a:latin typeface="Arial MT"/>
                <a:cs typeface="Arial MT"/>
              </a:rPr>
              <a:t>ranching </a:t>
            </a:r>
            <a:r>
              <a:rPr lang="en-US" dirty="0">
                <a:latin typeface="Arial MT"/>
                <a:cs typeface="Arial MT"/>
              </a:rPr>
              <a:t>of the bronchi reduces their diameter and wall thickness.</a:t>
            </a:r>
          </a:p>
          <a:p>
            <a:pPr marL="355600" marR="349250" indent="-342900" algn="just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In the wall of the bronchus, cartilage appears in smaller and smaller fragments.</a:t>
            </a:r>
          </a:p>
          <a:p>
            <a:pPr marL="355600" marR="349250" indent="-342900" algn="just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At the level of a bronchus with a diameter of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 1 mm</a:t>
            </a:r>
            <a:r>
              <a:rPr lang="en-US" dirty="0">
                <a:latin typeface="Arial MT"/>
                <a:cs typeface="Arial MT"/>
              </a:rPr>
              <a:t>, the cartilage disappears and at that level the bronchi pass into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bronchioles</a:t>
            </a:r>
            <a:r>
              <a:rPr lang="en-US" dirty="0">
                <a:latin typeface="Arial MT"/>
                <a:cs typeface="Arial MT"/>
              </a:rPr>
              <a:t>.</a:t>
            </a:r>
          </a:p>
          <a:p>
            <a:pPr marL="355600" marR="349250" indent="-342900" algn="just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Along with the loss of cartilage, the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muscle layer becomes more pronounced</a:t>
            </a:r>
            <a:r>
              <a:rPr lang="en-US" dirty="0">
                <a:latin typeface="Arial MT"/>
                <a:cs typeface="Arial MT"/>
              </a:rPr>
              <a:t>.</a:t>
            </a:r>
            <a:endParaRPr sz="1800" dirty="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6949" y="1453896"/>
            <a:ext cx="3428968" cy="51053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597090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z="2800" b="1" spc="-10" dirty="0" smtClean="0">
                <a:solidFill>
                  <a:srgbClr val="7030A0"/>
                </a:solidFill>
                <a:latin typeface="Arial"/>
                <a:cs typeface="Arial"/>
              </a:rPr>
              <a:t>Bronchi structure</a:t>
            </a:r>
            <a:endParaRPr sz="2800" b="1" spc="-5" dirty="0">
              <a:solidFill>
                <a:srgbClr val="7030A0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8600" y="1143000"/>
            <a:ext cx="4876799" cy="53824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252729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b="1" dirty="0">
                <a:solidFill>
                  <a:srgbClr val="FF0000"/>
                </a:solidFill>
                <a:latin typeface="Arial MT"/>
                <a:cs typeface="Arial MT"/>
              </a:rPr>
              <a:t>Mucosa</a:t>
            </a:r>
            <a:r>
              <a:rPr lang="en-US" dirty="0">
                <a:latin typeface="Arial MT"/>
                <a:cs typeface="Arial MT"/>
              </a:rPr>
              <a:t>, composed of a pseudostratified </a:t>
            </a:r>
            <a:r>
              <a:rPr lang="en-US" dirty="0">
                <a:solidFill>
                  <a:srgbClr val="7030A0"/>
                </a:solidFill>
                <a:latin typeface="Arial MT"/>
                <a:cs typeface="Arial MT"/>
              </a:rPr>
              <a:t>epithelium</a:t>
            </a:r>
            <a:r>
              <a:rPr lang="en-US" dirty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with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the </a:t>
            </a:r>
            <a:r>
              <a:rPr lang="en-US" dirty="0">
                <a:latin typeface="Arial MT"/>
                <a:cs typeface="Arial MT"/>
              </a:rPr>
              <a:t>same cellular composition as the trachea</a:t>
            </a:r>
            <a:r>
              <a:rPr lang="en-US" dirty="0" smtClean="0">
                <a:latin typeface="Arial MT"/>
                <a:cs typeface="Arial MT"/>
              </a:rPr>
              <a:t>. </a:t>
            </a:r>
            <a:r>
              <a:rPr lang="en-US" dirty="0">
                <a:latin typeface="Arial MT"/>
                <a:cs typeface="Arial MT"/>
              </a:rPr>
              <a:t>The </a:t>
            </a:r>
            <a:r>
              <a:rPr lang="en-US" dirty="0">
                <a:solidFill>
                  <a:srgbClr val="7030A0"/>
                </a:solidFill>
                <a:latin typeface="Arial MT"/>
                <a:cs typeface="Arial MT"/>
              </a:rPr>
              <a:t>lamina </a:t>
            </a:r>
            <a:r>
              <a:rPr lang="en-US" dirty="0" err="1">
                <a:solidFill>
                  <a:srgbClr val="7030A0"/>
                </a:solidFill>
                <a:latin typeface="Arial MT"/>
                <a:cs typeface="Arial MT"/>
              </a:rPr>
              <a:t>propria</a:t>
            </a:r>
            <a:r>
              <a:rPr lang="en-US" dirty="0">
                <a:latin typeface="Arial MT"/>
                <a:cs typeface="Arial MT"/>
              </a:rPr>
              <a:t> is similar to </a:t>
            </a:r>
            <a:r>
              <a:rPr lang="en-US" dirty="0" smtClean="0">
                <a:latin typeface="Arial MT"/>
                <a:cs typeface="Arial MT"/>
              </a:rPr>
              <a:t>that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of </a:t>
            </a:r>
            <a:r>
              <a:rPr lang="en-US" dirty="0">
                <a:latin typeface="Arial MT"/>
                <a:cs typeface="Arial MT"/>
              </a:rPr>
              <a:t>the trachea but is reduced in amount in proportion </a:t>
            </a:r>
            <a:r>
              <a:rPr lang="en-US" dirty="0" smtClean="0">
                <a:latin typeface="Arial MT"/>
                <a:cs typeface="Arial MT"/>
              </a:rPr>
              <a:t>to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the </a:t>
            </a:r>
            <a:r>
              <a:rPr lang="en-US" dirty="0">
                <a:latin typeface="Arial MT"/>
                <a:cs typeface="Arial MT"/>
              </a:rPr>
              <a:t>diameter of the bronchi.</a:t>
            </a:r>
          </a:p>
          <a:p>
            <a:pPr marL="354965" marR="252729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b="1" dirty="0" err="1" smtClean="0">
                <a:solidFill>
                  <a:srgbClr val="FF0000"/>
                </a:solidFill>
                <a:latin typeface="Arial MT"/>
                <a:cs typeface="Arial MT"/>
              </a:rPr>
              <a:t>Muscularis</a:t>
            </a:r>
            <a:r>
              <a:rPr lang="en-US" dirty="0">
                <a:latin typeface="Arial MT"/>
                <a:cs typeface="Arial MT"/>
              </a:rPr>
              <a:t>, a continuous layer of smooth muscle in </a:t>
            </a:r>
            <a:r>
              <a:rPr lang="en-US" dirty="0" smtClean="0">
                <a:latin typeface="Arial MT"/>
                <a:cs typeface="Arial MT"/>
              </a:rPr>
              <a:t>the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larger </a:t>
            </a:r>
            <a:r>
              <a:rPr lang="en-US" dirty="0">
                <a:latin typeface="Arial MT"/>
                <a:cs typeface="Arial MT"/>
              </a:rPr>
              <a:t>bronchi. </a:t>
            </a:r>
            <a:r>
              <a:rPr lang="sr-Latn-RS" dirty="0" smtClean="0">
                <a:latin typeface="Arial MT"/>
                <a:cs typeface="Arial MT"/>
              </a:rPr>
              <a:t>C</a:t>
            </a:r>
            <a:r>
              <a:rPr lang="en-US" dirty="0" err="1" smtClean="0">
                <a:latin typeface="Arial MT"/>
                <a:cs typeface="Arial MT"/>
              </a:rPr>
              <a:t>ontraction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of the </a:t>
            </a:r>
            <a:r>
              <a:rPr lang="en-US" dirty="0" smtClean="0">
                <a:latin typeface="Arial MT"/>
                <a:cs typeface="Arial MT"/>
              </a:rPr>
              <a:t>muscle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regulates </a:t>
            </a:r>
            <a:r>
              <a:rPr lang="en-US" dirty="0">
                <a:latin typeface="Arial MT"/>
                <a:cs typeface="Arial MT"/>
              </a:rPr>
              <a:t>the appropriate diameter of the airway.</a:t>
            </a:r>
          </a:p>
          <a:p>
            <a:pPr marL="354965" marR="252729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b="1" dirty="0" smtClean="0">
                <a:solidFill>
                  <a:srgbClr val="FF0000"/>
                </a:solidFill>
                <a:latin typeface="Arial MT"/>
                <a:cs typeface="Arial MT"/>
              </a:rPr>
              <a:t>Submucosa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remains as a relatively loose </a:t>
            </a:r>
            <a:r>
              <a:rPr lang="en-US" dirty="0" smtClean="0">
                <a:latin typeface="Arial MT"/>
                <a:cs typeface="Arial MT"/>
              </a:rPr>
              <a:t>connective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tissue</a:t>
            </a:r>
            <a:r>
              <a:rPr lang="en-US" dirty="0">
                <a:latin typeface="Arial MT"/>
                <a:cs typeface="Arial MT"/>
              </a:rPr>
              <a:t>. Glands are </a:t>
            </a:r>
            <a:r>
              <a:rPr lang="en-US" dirty="0" smtClean="0">
                <a:latin typeface="Arial MT"/>
                <a:cs typeface="Arial MT"/>
              </a:rPr>
              <a:t>present</a:t>
            </a:r>
            <a:r>
              <a:rPr lang="sr-Latn-RS" dirty="0" smtClean="0">
                <a:latin typeface="Arial MT"/>
                <a:cs typeface="Arial MT"/>
              </a:rPr>
              <a:t>.</a:t>
            </a:r>
            <a:r>
              <a:rPr lang="en-US" dirty="0" smtClean="0">
                <a:latin typeface="Arial MT"/>
                <a:cs typeface="Arial MT"/>
              </a:rPr>
              <a:t> </a:t>
            </a:r>
            <a:endParaRPr lang="sr-Latn-RS" dirty="0" smtClean="0">
              <a:latin typeface="Arial MT"/>
              <a:cs typeface="Arial MT"/>
            </a:endParaRPr>
          </a:p>
          <a:p>
            <a:pPr marL="354965" marR="252729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b="1" dirty="0" smtClean="0">
                <a:solidFill>
                  <a:srgbClr val="FF0000"/>
                </a:solidFill>
                <a:latin typeface="Arial MT"/>
                <a:cs typeface="Arial MT"/>
              </a:rPr>
              <a:t>Cartilage </a:t>
            </a:r>
            <a:r>
              <a:rPr lang="en-US" b="1" dirty="0">
                <a:solidFill>
                  <a:srgbClr val="FF0000"/>
                </a:solidFill>
                <a:latin typeface="Arial MT"/>
                <a:cs typeface="Arial MT"/>
              </a:rPr>
              <a:t>layer </a:t>
            </a:r>
            <a:r>
              <a:rPr lang="en-US" dirty="0">
                <a:latin typeface="Arial MT"/>
                <a:cs typeface="Arial MT"/>
              </a:rPr>
              <a:t>consists of discontinuous cartilage </a:t>
            </a:r>
            <a:r>
              <a:rPr lang="en-US" dirty="0" smtClean="0">
                <a:latin typeface="Arial MT"/>
                <a:cs typeface="Arial MT"/>
              </a:rPr>
              <a:t>plates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that </a:t>
            </a:r>
            <a:r>
              <a:rPr lang="en-US" dirty="0">
                <a:latin typeface="Arial MT"/>
                <a:cs typeface="Arial MT"/>
              </a:rPr>
              <a:t>become smaller as the bronchial diameter diminishes.</a:t>
            </a:r>
          </a:p>
          <a:p>
            <a:pPr marL="354965" marR="252729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b="1" dirty="0" smtClean="0">
                <a:solidFill>
                  <a:srgbClr val="FF0000"/>
                </a:solidFill>
                <a:latin typeface="Arial MT"/>
                <a:cs typeface="Arial MT"/>
              </a:rPr>
              <a:t>Adventitia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is </a:t>
            </a:r>
            <a:r>
              <a:rPr lang="sr-Latn-RS" dirty="0" smtClean="0">
                <a:latin typeface="Arial MT"/>
                <a:cs typeface="Arial MT"/>
              </a:rPr>
              <a:t>loose </a:t>
            </a:r>
            <a:r>
              <a:rPr lang="en-US" dirty="0" smtClean="0">
                <a:latin typeface="Arial MT"/>
                <a:cs typeface="Arial MT"/>
              </a:rPr>
              <a:t>connective tissue.</a:t>
            </a:r>
            <a:endParaRPr sz="1800" dirty="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6949" y="1453896"/>
            <a:ext cx="3428968" cy="51053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2634" y="333565"/>
            <a:ext cx="6859366" cy="782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marL="1955164" marR="5080" indent="-1943100" algn="ctr">
              <a:lnSpc>
                <a:spcPct val="100000"/>
              </a:lnSpc>
              <a:spcBef>
                <a:spcPts val="100"/>
              </a:spcBef>
            </a:pPr>
            <a:r>
              <a:rPr lang="sr-Latn-RS" sz="3200" b="1" spc="-10" dirty="0" smtClean="0">
                <a:latin typeface="Arial"/>
                <a:cs typeface="Arial"/>
              </a:rPr>
              <a:t>Bronchioles</a:t>
            </a:r>
            <a:br>
              <a:rPr lang="sr-Latn-RS" sz="3200" b="1" spc="-10" dirty="0" smtClean="0">
                <a:latin typeface="Arial"/>
                <a:cs typeface="Arial"/>
              </a:rPr>
            </a:br>
            <a:r>
              <a:rPr lang="sr-Latn-RS" sz="1800" spc="-10" dirty="0" smtClean="0">
                <a:solidFill>
                  <a:srgbClr val="7030A0"/>
                </a:solidFill>
                <a:latin typeface="Arial"/>
                <a:cs typeface="Arial"/>
              </a:rPr>
              <a:t>(preterminal, terminal and respiratory)</a:t>
            </a:r>
            <a:endParaRPr sz="3200" dirty="0">
              <a:solidFill>
                <a:srgbClr val="7030A0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528652"/>
            <a:ext cx="4004310" cy="41970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73355" algn="ctr">
              <a:lnSpc>
                <a:spcPct val="110000"/>
              </a:lnSpc>
              <a:spcBef>
                <a:spcPts val="405"/>
              </a:spcBef>
              <a:tabLst>
                <a:tab pos="355600" algn="l"/>
                <a:tab pos="356235" algn="l"/>
              </a:tabLst>
            </a:pPr>
            <a:r>
              <a:rPr lang="en-US" sz="1700" spc="-60" dirty="0">
                <a:latin typeface="Arial"/>
                <a:cs typeface="Arial"/>
              </a:rPr>
              <a:t>They represent the final conducting paths of the respiratory system</a:t>
            </a:r>
            <a:r>
              <a:rPr lang="en-US" sz="1700" spc="-60" dirty="0" smtClean="0">
                <a:latin typeface="Arial"/>
                <a:cs typeface="Arial"/>
              </a:rPr>
              <a:t>.</a:t>
            </a:r>
            <a:endParaRPr lang="sr-Latn-RS" sz="1700" spc="-60" dirty="0" smtClean="0">
              <a:latin typeface="Arial"/>
              <a:cs typeface="Arial"/>
            </a:endParaRPr>
          </a:p>
          <a:p>
            <a:pPr marL="298450" marR="173355" indent="-285750">
              <a:lnSpc>
                <a:spcPct val="110000"/>
              </a:lnSpc>
              <a:spcBef>
                <a:spcPts val="40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endParaRPr lang="en-US" sz="1700" spc="-60" dirty="0">
              <a:latin typeface="Arial"/>
              <a:cs typeface="Arial"/>
            </a:endParaRPr>
          </a:p>
          <a:p>
            <a:pPr marL="298450" marR="173355" indent="-285750" algn="ctr">
              <a:lnSpc>
                <a:spcPct val="110000"/>
              </a:lnSpc>
              <a:spcBef>
                <a:spcPts val="40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sz="1400" spc="-60" dirty="0">
                <a:solidFill>
                  <a:srgbClr val="7030A0"/>
                </a:solidFill>
                <a:latin typeface="Arial"/>
                <a:cs typeface="Arial"/>
              </a:rPr>
              <a:t>Cartilage plates and glands are not present in bronchioles</a:t>
            </a:r>
            <a:r>
              <a:rPr lang="en-US" sz="1400" spc="-60" dirty="0" smtClean="0">
                <a:solidFill>
                  <a:srgbClr val="7030A0"/>
                </a:solidFill>
                <a:latin typeface="Arial"/>
                <a:cs typeface="Arial"/>
              </a:rPr>
              <a:t>.</a:t>
            </a:r>
            <a:endParaRPr lang="sr-Latn-RS" sz="1400" spc="-60" dirty="0" smtClean="0">
              <a:solidFill>
                <a:srgbClr val="7030A0"/>
              </a:solidFill>
              <a:latin typeface="Arial"/>
              <a:cs typeface="Arial"/>
            </a:endParaRPr>
          </a:p>
          <a:p>
            <a:pPr marL="298450" marR="173355" indent="-285750" algn="ctr">
              <a:lnSpc>
                <a:spcPct val="110000"/>
              </a:lnSpc>
              <a:spcBef>
                <a:spcPts val="40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endParaRPr lang="sr-Latn-RS" sz="1400" spc="-60" dirty="0" smtClean="0">
              <a:solidFill>
                <a:srgbClr val="7030A0"/>
              </a:solidFill>
              <a:latin typeface="Arial"/>
              <a:cs typeface="Arial"/>
            </a:endParaRPr>
          </a:p>
          <a:p>
            <a:pPr marL="356235" marR="173355" indent="-343535">
              <a:lnSpc>
                <a:spcPct val="110000"/>
              </a:lnSpc>
              <a:spcBef>
                <a:spcPts val="40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sz="1700" spc="-60" dirty="0" err="1" smtClean="0">
                <a:solidFill>
                  <a:srgbClr val="FF0000"/>
                </a:solidFill>
                <a:latin typeface="Arial"/>
                <a:cs typeface="Arial"/>
              </a:rPr>
              <a:t>Preterminal</a:t>
            </a:r>
            <a:r>
              <a:rPr lang="en-US" sz="1700" spc="-6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700" spc="-60" dirty="0">
                <a:solidFill>
                  <a:srgbClr val="FF0000"/>
                </a:solidFill>
                <a:latin typeface="Arial"/>
                <a:cs typeface="Arial"/>
              </a:rPr>
              <a:t>bronchioles </a:t>
            </a:r>
            <a:r>
              <a:rPr lang="en-US" sz="1700" spc="-60" dirty="0">
                <a:latin typeface="Arial"/>
                <a:cs typeface="Arial"/>
              </a:rPr>
              <a:t>have a diameter of 0.5 to 1 mm</a:t>
            </a:r>
            <a:r>
              <a:rPr lang="en-US" sz="1700" spc="-60" dirty="0" smtClean="0">
                <a:latin typeface="Arial"/>
                <a:cs typeface="Arial"/>
              </a:rPr>
              <a:t>.</a:t>
            </a:r>
            <a:endParaRPr lang="sr-Latn-RS" sz="1700" spc="-60" dirty="0" smtClean="0">
              <a:latin typeface="Arial"/>
              <a:cs typeface="Arial"/>
            </a:endParaRPr>
          </a:p>
          <a:p>
            <a:pPr marL="356235" marR="173355" indent="-343535">
              <a:lnSpc>
                <a:spcPct val="110000"/>
              </a:lnSpc>
              <a:spcBef>
                <a:spcPts val="40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sz="1700" spc="-60" dirty="0">
                <a:solidFill>
                  <a:srgbClr val="FF0000"/>
                </a:solidFill>
                <a:latin typeface="Arial"/>
                <a:cs typeface="Arial"/>
              </a:rPr>
              <a:t>Terminal bronchioles </a:t>
            </a:r>
            <a:r>
              <a:rPr lang="en-US" sz="1700" spc="-60" dirty="0">
                <a:latin typeface="Arial"/>
                <a:cs typeface="Arial"/>
              </a:rPr>
              <a:t>have the same wall structure as </a:t>
            </a:r>
            <a:r>
              <a:rPr lang="en-US" sz="1700" spc="-60" dirty="0" err="1">
                <a:latin typeface="Arial"/>
                <a:cs typeface="Arial"/>
              </a:rPr>
              <a:t>preterminal</a:t>
            </a:r>
            <a:r>
              <a:rPr lang="en-US" sz="1700" spc="-60" dirty="0">
                <a:latin typeface="Arial"/>
                <a:cs typeface="Arial"/>
              </a:rPr>
              <a:t> </a:t>
            </a:r>
            <a:r>
              <a:rPr lang="en-US" sz="1700" spc="-60" dirty="0" smtClean="0">
                <a:latin typeface="Arial"/>
                <a:cs typeface="Arial"/>
              </a:rPr>
              <a:t>bronchioles.</a:t>
            </a:r>
            <a:r>
              <a:rPr lang="sr-Latn-RS" sz="1700" spc="-60" dirty="0" smtClean="0">
                <a:latin typeface="Arial"/>
                <a:cs typeface="Arial"/>
              </a:rPr>
              <a:t> </a:t>
            </a:r>
            <a:r>
              <a:rPr lang="en-US" sz="1700" spc="-60" dirty="0" smtClean="0">
                <a:latin typeface="Arial"/>
                <a:cs typeface="Arial"/>
              </a:rPr>
              <a:t>They </a:t>
            </a:r>
            <a:r>
              <a:rPr lang="en-US" sz="1700" spc="-60" dirty="0">
                <a:latin typeface="Arial"/>
                <a:cs typeface="Arial"/>
              </a:rPr>
              <a:t>have a smaller diameter (0.3 to 0.5 mm) and a thinner wall</a:t>
            </a:r>
            <a:r>
              <a:rPr lang="en-US" sz="1700" spc="-60" dirty="0" smtClean="0">
                <a:latin typeface="Arial"/>
                <a:cs typeface="Arial"/>
              </a:rPr>
              <a:t>.</a:t>
            </a:r>
            <a:endParaRPr lang="sr-Latn-RS" sz="1700" spc="-60" dirty="0" smtClean="0">
              <a:latin typeface="Arial"/>
              <a:cs typeface="Arial"/>
            </a:endParaRPr>
          </a:p>
          <a:p>
            <a:pPr marL="356235" marR="173355" indent="-343535">
              <a:lnSpc>
                <a:spcPct val="110000"/>
              </a:lnSpc>
              <a:spcBef>
                <a:spcPts val="40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endParaRPr lang="en-US" sz="1700" spc="-60" dirty="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11750" y="1555750"/>
            <a:ext cx="3809999" cy="507999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478108" y="4574540"/>
            <a:ext cx="319405" cy="192595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</a:rPr>
              <a:t>Photomicrography:</a:t>
            </a:r>
            <a:r>
              <a:rPr sz="1000" spc="20" dirty="0">
                <a:solidFill>
                  <a:srgbClr val="EEECE1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</a:rPr>
              <a:t>Blue</a:t>
            </a:r>
            <a:r>
              <a:rPr sz="1000" spc="10" dirty="0">
                <a:solidFill>
                  <a:srgbClr val="EEECE1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</a:rPr>
              <a:t>Histology </a:t>
            </a:r>
            <a:r>
              <a:rPr sz="1000" spc="-265" dirty="0">
                <a:solidFill>
                  <a:srgbClr val="EEECE1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  <a:hlinkClick r:id="rId3"/>
              </a:rPr>
              <a:t>http://www.lab.anhb.uwa.edu.au/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381000"/>
            <a:ext cx="609854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55164" marR="5080" indent="-1943100">
              <a:lnSpc>
                <a:spcPct val="100000"/>
              </a:lnSpc>
              <a:spcBef>
                <a:spcPts val="100"/>
              </a:spcBef>
            </a:pPr>
            <a:r>
              <a:rPr lang="sr-Latn-RS" sz="2800" b="1" spc="-10" dirty="0" smtClean="0">
                <a:solidFill>
                  <a:srgbClr val="7030A0"/>
                </a:solidFill>
                <a:latin typeface="Arial"/>
                <a:cs typeface="Arial"/>
              </a:rPr>
              <a:t>Bronchiolar structure</a:t>
            </a:r>
            <a:endParaRPr sz="2800" dirty="0">
              <a:solidFill>
                <a:srgbClr val="7030A0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1090000"/>
            <a:ext cx="4835114" cy="50225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8630" marR="529590">
              <a:lnSpc>
                <a:spcPct val="100000"/>
              </a:lnSpc>
              <a:spcBef>
                <a:spcPts val="105"/>
              </a:spcBef>
              <a:tabLst>
                <a:tab pos="755650" algn="l"/>
                <a:tab pos="756285" algn="l"/>
              </a:tabLst>
            </a:pPr>
            <a:r>
              <a:rPr lang="en-US" sz="1700" dirty="0">
                <a:latin typeface="Arial MT"/>
                <a:cs typeface="Arial MT"/>
              </a:rPr>
              <a:t>The </a:t>
            </a:r>
            <a:r>
              <a:rPr lang="en-US" sz="1700" dirty="0" smtClean="0">
                <a:latin typeface="Arial MT"/>
                <a:cs typeface="Arial MT"/>
              </a:rPr>
              <a:t>larger bronchioles</a:t>
            </a:r>
            <a:r>
              <a:rPr lang="sr-Latn-RS" sz="1700" dirty="0" smtClean="0">
                <a:latin typeface="Arial MT"/>
                <a:cs typeface="Arial MT"/>
              </a:rPr>
              <a:t> </a:t>
            </a:r>
            <a:r>
              <a:rPr lang="en-US" sz="1700" dirty="0" smtClean="0">
                <a:latin typeface="Arial MT"/>
                <a:cs typeface="Arial MT"/>
              </a:rPr>
              <a:t>have </a:t>
            </a:r>
            <a:r>
              <a:rPr lang="en-US" sz="1700" dirty="0">
                <a:latin typeface="Arial MT"/>
                <a:cs typeface="Arial MT"/>
              </a:rPr>
              <a:t>a ciliated</a:t>
            </a:r>
            <a:r>
              <a:rPr lang="en-US" sz="1700" dirty="0" smtClean="0">
                <a:latin typeface="Arial MT"/>
                <a:cs typeface="Arial MT"/>
              </a:rPr>
              <a:t>,</a:t>
            </a:r>
            <a:r>
              <a:rPr lang="sr-Latn-RS" sz="1700" dirty="0" smtClean="0">
                <a:latin typeface="Arial MT"/>
                <a:cs typeface="Arial MT"/>
              </a:rPr>
              <a:t> </a:t>
            </a:r>
            <a:r>
              <a:rPr lang="en-US" sz="1700" dirty="0" smtClean="0">
                <a:solidFill>
                  <a:srgbClr val="FF0000"/>
                </a:solidFill>
                <a:latin typeface="Arial MT"/>
                <a:cs typeface="Arial MT"/>
              </a:rPr>
              <a:t>pseudostratified </a:t>
            </a:r>
            <a:r>
              <a:rPr lang="en-US" sz="1700" dirty="0">
                <a:solidFill>
                  <a:srgbClr val="FF0000"/>
                </a:solidFill>
                <a:latin typeface="Arial MT"/>
                <a:cs typeface="Arial MT"/>
              </a:rPr>
              <a:t>columnar </a:t>
            </a:r>
            <a:r>
              <a:rPr lang="en-US" sz="1700" dirty="0" smtClean="0">
                <a:solidFill>
                  <a:srgbClr val="FF0000"/>
                </a:solidFill>
                <a:latin typeface="Arial MT"/>
                <a:cs typeface="Arial MT"/>
              </a:rPr>
              <a:t>epithelium</a:t>
            </a:r>
            <a:r>
              <a:rPr lang="en-US" sz="1700" dirty="0" smtClean="0">
                <a:latin typeface="Arial MT"/>
                <a:cs typeface="Arial MT"/>
              </a:rPr>
              <a:t>. </a:t>
            </a:r>
            <a:r>
              <a:rPr lang="en-US" sz="1700" dirty="0">
                <a:latin typeface="Arial MT"/>
                <a:cs typeface="Arial MT"/>
              </a:rPr>
              <a:t>Goblet cells are still present in the </a:t>
            </a:r>
            <a:r>
              <a:rPr lang="sr-Latn-RS" sz="1700" dirty="0" smtClean="0">
                <a:latin typeface="Arial MT"/>
                <a:cs typeface="Arial MT"/>
              </a:rPr>
              <a:t>preterminal </a:t>
            </a:r>
            <a:r>
              <a:rPr lang="en-US" sz="1700" dirty="0" smtClean="0">
                <a:latin typeface="Arial MT"/>
                <a:cs typeface="Arial MT"/>
              </a:rPr>
              <a:t>bronchioles </a:t>
            </a:r>
            <a:r>
              <a:rPr lang="en-US" sz="1700" dirty="0">
                <a:latin typeface="Arial MT"/>
                <a:cs typeface="Arial MT"/>
              </a:rPr>
              <a:t>but are not present in the terminal </a:t>
            </a:r>
            <a:r>
              <a:rPr lang="en-US" sz="1700" dirty="0" smtClean="0">
                <a:latin typeface="Arial MT"/>
                <a:cs typeface="Arial MT"/>
              </a:rPr>
              <a:t>bronchioles</a:t>
            </a:r>
            <a:r>
              <a:rPr lang="sr-Latn-RS" sz="1700" dirty="0" smtClean="0">
                <a:latin typeface="Arial MT"/>
                <a:cs typeface="Arial MT"/>
              </a:rPr>
              <a:t> </a:t>
            </a:r>
            <a:r>
              <a:rPr lang="en-US" sz="1700" dirty="0" smtClean="0">
                <a:latin typeface="Arial MT"/>
                <a:cs typeface="Arial MT"/>
              </a:rPr>
              <a:t>that </a:t>
            </a:r>
            <a:r>
              <a:rPr lang="en-US" sz="1700" dirty="0">
                <a:latin typeface="Arial MT"/>
                <a:cs typeface="Arial MT"/>
              </a:rPr>
              <a:t>follow</a:t>
            </a:r>
            <a:r>
              <a:rPr lang="en-US" sz="1700" dirty="0" smtClean="0">
                <a:latin typeface="Arial MT"/>
                <a:cs typeface="Arial MT"/>
              </a:rPr>
              <a:t>. </a:t>
            </a:r>
            <a:r>
              <a:rPr lang="en-US" sz="1700" dirty="0">
                <a:latin typeface="Arial MT"/>
                <a:cs typeface="Arial MT"/>
              </a:rPr>
              <a:t>There are </a:t>
            </a:r>
            <a:r>
              <a:rPr lang="en-US" sz="1700" dirty="0">
                <a:solidFill>
                  <a:srgbClr val="FF0000"/>
                </a:solidFill>
                <a:latin typeface="Arial MT"/>
                <a:cs typeface="Arial MT"/>
              </a:rPr>
              <a:t>no </a:t>
            </a:r>
            <a:r>
              <a:rPr lang="en-US" sz="1700" dirty="0" err="1">
                <a:solidFill>
                  <a:srgbClr val="FF0000"/>
                </a:solidFill>
                <a:latin typeface="Arial MT"/>
                <a:cs typeface="Arial MT"/>
              </a:rPr>
              <a:t>subepithelial</a:t>
            </a:r>
            <a:r>
              <a:rPr lang="en-US" sz="1700" dirty="0">
                <a:solidFill>
                  <a:srgbClr val="FF0000"/>
                </a:solidFill>
                <a:latin typeface="Arial MT"/>
                <a:cs typeface="Arial MT"/>
              </a:rPr>
              <a:t> glands</a:t>
            </a:r>
            <a:r>
              <a:rPr lang="en-US" sz="1700" dirty="0">
                <a:latin typeface="Arial MT"/>
                <a:cs typeface="Arial MT"/>
              </a:rPr>
              <a:t> </a:t>
            </a:r>
            <a:r>
              <a:rPr lang="en-US" sz="1700" dirty="0" smtClean="0">
                <a:latin typeface="Arial MT"/>
                <a:cs typeface="Arial MT"/>
              </a:rPr>
              <a:t>in</a:t>
            </a:r>
            <a:r>
              <a:rPr lang="sr-Latn-RS" sz="1700" dirty="0" smtClean="0">
                <a:latin typeface="Arial MT"/>
                <a:cs typeface="Arial MT"/>
              </a:rPr>
              <a:t> </a:t>
            </a:r>
            <a:r>
              <a:rPr lang="en-US" sz="1700" dirty="0" smtClean="0">
                <a:latin typeface="Arial MT"/>
                <a:cs typeface="Arial MT"/>
              </a:rPr>
              <a:t>bronchioles</a:t>
            </a:r>
            <a:r>
              <a:rPr lang="en-US" sz="1700" dirty="0">
                <a:latin typeface="Arial MT"/>
                <a:cs typeface="Arial MT"/>
              </a:rPr>
              <a:t>. </a:t>
            </a:r>
            <a:r>
              <a:rPr lang="en-US" sz="1700" dirty="0">
                <a:solidFill>
                  <a:srgbClr val="FF0000"/>
                </a:solidFill>
                <a:latin typeface="Arial MT"/>
                <a:cs typeface="Arial MT"/>
              </a:rPr>
              <a:t>Cartilage pla</a:t>
            </a:r>
            <a:r>
              <a:rPr lang="en-US" sz="1700" dirty="0">
                <a:latin typeface="Arial MT"/>
                <a:cs typeface="Arial MT"/>
              </a:rPr>
              <a:t>tes, characteristic of bronchi, </a:t>
            </a:r>
            <a:r>
              <a:rPr lang="en-US" sz="1700" dirty="0" smtClean="0">
                <a:latin typeface="Arial MT"/>
                <a:cs typeface="Arial MT"/>
              </a:rPr>
              <a:t>are</a:t>
            </a:r>
            <a:r>
              <a:rPr lang="sr-Latn-RS" sz="1700" dirty="0" smtClean="0">
                <a:latin typeface="Arial MT"/>
                <a:cs typeface="Arial MT"/>
              </a:rPr>
              <a:t> </a:t>
            </a:r>
            <a:r>
              <a:rPr lang="en-US" sz="1700" dirty="0" smtClean="0">
                <a:latin typeface="Arial MT"/>
                <a:cs typeface="Arial MT"/>
              </a:rPr>
              <a:t>absent </a:t>
            </a:r>
            <a:r>
              <a:rPr lang="en-US" sz="1700" dirty="0">
                <a:latin typeface="Arial MT"/>
                <a:cs typeface="Arial MT"/>
              </a:rPr>
              <a:t>in bronchioles</a:t>
            </a:r>
            <a:r>
              <a:rPr lang="en-US" sz="1700" dirty="0" smtClean="0">
                <a:latin typeface="Arial MT"/>
                <a:cs typeface="Arial MT"/>
              </a:rPr>
              <a:t>. </a:t>
            </a:r>
            <a:r>
              <a:rPr lang="en-US" sz="1700" dirty="0">
                <a:latin typeface="Arial MT"/>
                <a:cs typeface="Arial MT"/>
              </a:rPr>
              <a:t>A </a:t>
            </a:r>
            <a:r>
              <a:rPr lang="en-US" sz="1700" dirty="0" smtClean="0">
                <a:latin typeface="Arial MT"/>
                <a:cs typeface="Arial MT"/>
              </a:rPr>
              <a:t>relatively</a:t>
            </a:r>
            <a:r>
              <a:rPr lang="sr-Latn-RS" sz="1700" dirty="0" smtClean="0">
                <a:latin typeface="Arial MT"/>
                <a:cs typeface="Arial MT"/>
              </a:rPr>
              <a:t> </a:t>
            </a:r>
            <a:r>
              <a:rPr lang="en-US" sz="1700" dirty="0" smtClean="0">
                <a:latin typeface="Arial MT"/>
                <a:cs typeface="Arial MT"/>
              </a:rPr>
              <a:t>thick </a:t>
            </a:r>
            <a:r>
              <a:rPr lang="en-US" sz="1700" dirty="0">
                <a:latin typeface="Arial MT"/>
                <a:cs typeface="Arial MT"/>
              </a:rPr>
              <a:t>layer of </a:t>
            </a:r>
            <a:r>
              <a:rPr lang="en-US" sz="1700" dirty="0">
                <a:solidFill>
                  <a:srgbClr val="FF0000"/>
                </a:solidFill>
                <a:latin typeface="Arial MT"/>
                <a:cs typeface="Arial MT"/>
              </a:rPr>
              <a:t>smooth muscle is present </a:t>
            </a:r>
            <a:r>
              <a:rPr lang="en-US" sz="1700" dirty="0">
                <a:latin typeface="Arial MT"/>
                <a:cs typeface="Arial MT"/>
              </a:rPr>
              <a:t>in the wall </a:t>
            </a:r>
            <a:r>
              <a:rPr lang="en-US" sz="1700" dirty="0" smtClean="0">
                <a:latin typeface="Arial MT"/>
                <a:cs typeface="Arial MT"/>
              </a:rPr>
              <a:t>of</a:t>
            </a:r>
            <a:r>
              <a:rPr lang="sr-Latn-RS" sz="1700" dirty="0" smtClean="0">
                <a:latin typeface="Arial MT"/>
                <a:cs typeface="Arial MT"/>
              </a:rPr>
              <a:t> </a:t>
            </a:r>
            <a:r>
              <a:rPr lang="en-US" sz="1700" dirty="0" smtClean="0">
                <a:latin typeface="Arial MT"/>
                <a:cs typeface="Arial MT"/>
              </a:rPr>
              <a:t>all </a:t>
            </a:r>
            <a:r>
              <a:rPr lang="en-US" sz="1700" dirty="0">
                <a:latin typeface="Arial MT"/>
                <a:cs typeface="Arial MT"/>
              </a:rPr>
              <a:t>bronchioles.</a:t>
            </a:r>
          </a:p>
          <a:p>
            <a:pPr marL="468630" marR="529590">
              <a:lnSpc>
                <a:spcPct val="100000"/>
              </a:lnSpc>
              <a:spcBef>
                <a:spcPts val="105"/>
              </a:spcBef>
              <a:tabLst>
                <a:tab pos="755650" algn="l"/>
                <a:tab pos="756285" algn="l"/>
              </a:tabLst>
            </a:pPr>
            <a:endParaRPr lang="sr-Latn-RS" sz="1700" dirty="0" smtClean="0">
              <a:latin typeface="Arial MT"/>
              <a:cs typeface="Arial MT"/>
            </a:endParaRPr>
          </a:p>
          <a:p>
            <a:pPr marL="468630" marR="529590">
              <a:lnSpc>
                <a:spcPct val="100000"/>
              </a:lnSpc>
              <a:spcBef>
                <a:spcPts val="105"/>
              </a:spcBef>
              <a:tabLst>
                <a:tab pos="755650" algn="l"/>
                <a:tab pos="756285" algn="l"/>
              </a:tabLst>
            </a:pPr>
            <a:r>
              <a:rPr lang="en-US" sz="1700" dirty="0" smtClean="0">
                <a:solidFill>
                  <a:srgbClr val="7030A0"/>
                </a:solidFill>
                <a:latin typeface="Arial MT"/>
                <a:cs typeface="Arial MT"/>
              </a:rPr>
              <a:t>Small </a:t>
            </a:r>
            <a:r>
              <a:rPr lang="en-US" sz="1700" dirty="0">
                <a:solidFill>
                  <a:srgbClr val="7030A0"/>
                </a:solidFill>
                <a:latin typeface="Arial MT"/>
                <a:cs typeface="Arial MT"/>
              </a:rPr>
              <a:t>bronchioles </a:t>
            </a:r>
            <a:r>
              <a:rPr lang="en-US" sz="1700" dirty="0">
                <a:latin typeface="Arial MT"/>
                <a:cs typeface="Arial MT"/>
              </a:rPr>
              <a:t>have a </a:t>
            </a:r>
            <a:r>
              <a:rPr lang="en-US" sz="1700" dirty="0">
                <a:solidFill>
                  <a:srgbClr val="FF0000"/>
                </a:solidFill>
                <a:latin typeface="Arial MT"/>
                <a:cs typeface="Arial MT"/>
              </a:rPr>
              <a:t>simple cuboidal epithelium</a:t>
            </a:r>
            <a:r>
              <a:rPr lang="en-US" sz="1700" dirty="0">
                <a:latin typeface="Arial MT"/>
                <a:cs typeface="Arial MT"/>
              </a:rPr>
              <a:t>. </a:t>
            </a:r>
            <a:endParaRPr lang="sr-Latn-RS" sz="1700" dirty="0" smtClean="0">
              <a:latin typeface="Arial MT"/>
              <a:cs typeface="Arial MT"/>
            </a:endParaRPr>
          </a:p>
          <a:p>
            <a:pPr marL="468630" marR="529590">
              <a:lnSpc>
                <a:spcPct val="100000"/>
              </a:lnSpc>
              <a:spcBef>
                <a:spcPts val="105"/>
              </a:spcBef>
              <a:tabLst>
                <a:tab pos="755650" algn="l"/>
                <a:tab pos="756285" algn="l"/>
              </a:tabLst>
            </a:pPr>
            <a:r>
              <a:rPr lang="en-US" sz="1700" dirty="0" smtClean="0">
                <a:latin typeface="Arial MT"/>
                <a:cs typeface="Arial MT"/>
              </a:rPr>
              <a:t>The</a:t>
            </a:r>
            <a:r>
              <a:rPr lang="sr-Latn-RS" sz="1700" dirty="0" smtClean="0">
                <a:latin typeface="Arial MT"/>
                <a:cs typeface="Arial MT"/>
              </a:rPr>
              <a:t> </a:t>
            </a:r>
            <a:r>
              <a:rPr lang="en-US" sz="1700" dirty="0" smtClean="0">
                <a:latin typeface="Arial MT"/>
                <a:cs typeface="Arial MT"/>
              </a:rPr>
              <a:t>smallest </a:t>
            </a:r>
            <a:r>
              <a:rPr lang="en-US" sz="1700" dirty="0">
                <a:latin typeface="Arial MT"/>
                <a:cs typeface="Arial MT"/>
              </a:rPr>
              <a:t>conducting bronchioles, the </a:t>
            </a:r>
            <a:r>
              <a:rPr lang="en-US" sz="1700" dirty="0" smtClean="0">
                <a:latin typeface="Arial MT"/>
                <a:cs typeface="Arial MT"/>
              </a:rPr>
              <a:t>terminal </a:t>
            </a:r>
            <a:r>
              <a:rPr lang="en-US" sz="1700" dirty="0">
                <a:latin typeface="Arial MT"/>
                <a:cs typeface="Arial MT"/>
              </a:rPr>
              <a:t>bronchioles</a:t>
            </a:r>
            <a:r>
              <a:rPr lang="en-US" sz="1700" dirty="0" smtClean="0">
                <a:latin typeface="Arial MT"/>
                <a:cs typeface="Arial MT"/>
              </a:rPr>
              <a:t>,</a:t>
            </a:r>
            <a:r>
              <a:rPr lang="sr-Latn-RS" sz="1700" dirty="0" smtClean="0">
                <a:latin typeface="Arial MT"/>
                <a:cs typeface="Arial MT"/>
              </a:rPr>
              <a:t> </a:t>
            </a:r>
            <a:r>
              <a:rPr lang="en-US" sz="1700" dirty="0" smtClean="0">
                <a:latin typeface="Arial MT"/>
                <a:cs typeface="Arial MT"/>
              </a:rPr>
              <a:t>are </a:t>
            </a:r>
            <a:r>
              <a:rPr lang="en-US" sz="1700" dirty="0">
                <a:latin typeface="Arial MT"/>
                <a:cs typeface="Arial MT"/>
              </a:rPr>
              <a:t>lined with a simple cuboidal epithelium in which </a:t>
            </a:r>
            <a:r>
              <a:rPr lang="en-US" sz="1700" dirty="0" smtClean="0">
                <a:solidFill>
                  <a:srgbClr val="FF0000"/>
                </a:solidFill>
                <a:latin typeface="Arial MT"/>
                <a:cs typeface="Arial MT"/>
              </a:rPr>
              <a:t>Clara</a:t>
            </a:r>
            <a:r>
              <a:rPr lang="sr-Latn-RS" sz="1700" dirty="0" smtClean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lang="en-US" sz="1700" dirty="0" smtClean="0">
                <a:solidFill>
                  <a:srgbClr val="FF0000"/>
                </a:solidFill>
                <a:latin typeface="Arial MT"/>
                <a:cs typeface="Arial MT"/>
              </a:rPr>
              <a:t>cells </a:t>
            </a:r>
            <a:r>
              <a:rPr lang="en-US" sz="1700" dirty="0">
                <a:latin typeface="Arial MT"/>
                <a:cs typeface="Arial MT"/>
              </a:rPr>
              <a:t>are interspersed among the ciliated </a:t>
            </a:r>
            <a:r>
              <a:rPr lang="en-US" sz="1700" dirty="0" smtClean="0">
                <a:latin typeface="Arial MT"/>
                <a:cs typeface="Arial MT"/>
              </a:rPr>
              <a:t>cells</a:t>
            </a:r>
            <a:r>
              <a:rPr lang="sr-Latn-RS" sz="1700" dirty="0" smtClean="0">
                <a:latin typeface="Arial MT"/>
                <a:cs typeface="Arial MT"/>
              </a:rPr>
              <a:t>.</a:t>
            </a:r>
            <a:endParaRPr sz="1700" dirty="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11750" y="1555750"/>
            <a:ext cx="3809999" cy="507999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478108" y="4574540"/>
            <a:ext cx="319405" cy="192595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</a:rPr>
              <a:t>Photomicrography:</a:t>
            </a:r>
            <a:r>
              <a:rPr sz="1000" spc="20" dirty="0">
                <a:solidFill>
                  <a:srgbClr val="EEECE1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</a:rPr>
              <a:t>Blue</a:t>
            </a:r>
            <a:r>
              <a:rPr sz="1000" spc="10" dirty="0">
                <a:solidFill>
                  <a:srgbClr val="EEECE1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</a:rPr>
              <a:t>Histology </a:t>
            </a:r>
            <a:r>
              <a:rPr sz="1000" spc="-265" dirty="0">
                <a:solidFill>
                  <a:srgbClr val="EEECE1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  <a:hlinkClick r:id="rId3"/>
              </a:rPr>
              <a:t>http://www.lab.anhb.uwa.edu.au/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" y="228600"/>
            <a:ext cx="580390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z="2800" b="1" spc="-20" dirty="0" smtClean="0">
                <a:solidFill>
                  <a:srgbClr val="7030A0"/>
                </a:solidFill>
                <a:latin typeface="Arial"/>
                <a:cs typeface="Arial"/>
              </a:rPr>
              <a:t>Respiratory bronchioles</a:t>
            </a:r>
            <a:endParaRPr sz="2800" b="1" spc="-20" dirty="0">
              <a:solidFill>
                <a:srgbClr val="7030A0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2400" y="914400"/>
            <a:ext cx="8915400" cy="31681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algn="ctr">
              <a:lnSpc>
                <a:spcPct val="100000"/>
              </a:lnSpc>
              <a:spcBef>
                <a:spcPts val="105"/>
              </a:spcBef>
              <a:tabLst>
                <a:tab pos="355600" algn="l"/>
                <a:tab pos="356235" algn="l"/>
              </a:tabLst>
            </a:pPr>
            <a:r>
              <a:rPr lang="sr-Latn-RS" sz="2000" dirty="0" smtClean="0">
                <a:latin typeface="Arial MT"/>
                <a:cs typeface="Arial MT"/>
              </a:rPr>
              <a:t>C</a:t>
            </a:r>
            <a:r>
              <a:rPr lang="en-US" sz="2000" dirty="0" err="1" smtClean="0">
                <a:latin typeface="Arial MT"/>
                <a:cs typeface="Arial MT"/>
              </a:rPr>
              <a:t>onstitute</a:t>
            </a:r>
            <a:r>
              <a:rPr lang="en-US" sz="2000" dirty="0" smtClean="0">
                <a:latin typeface="Arial MT"/>
                <a:cs typeface="Arial MT"/>
              </a:rPr>
              <a:t> </a:t>
            </a:r>
            <a:r>
              <a:rPr lang="en-US" sz="2000" dirty="0">
                <a:latin typeface="Arial MT"/>
                <a:cs typeface="Arial MT"/>
              </a:rPr>
              <a:t>a transitional zone</a:t>
            </a:r>
          </a:p>
          <a:p>
            <a:pPr marL="12065" algn="ctr">
              <a:lnSpc>
                <a:spcPct val="100000"/>
              </a:lnSpc>
              <a:spcBef>
                <a:spcPts val="105"/>
              </a:spcBef>
              <a:tabLst>
                <a:tab pos="355600" algn="l"/>
                <a:tab pos="356235" algn="l"/>
              </a:tabLst>
            </a:pPr>
            <a:r>
              <a:rPr lang="en-US" sz="2000" dirty="0">
                <a:latin typeface="Arial MT"/>
                <a:cs typeface="Arial MT"/>
              </a:rPr>
              <a:t>in the respiratory system; they are involved in both </a:t>
            </a:r>
            <a:r>
              <a:rPr lang="en-US" sz="2000" dirty="0">
                <a:solidFill>
                  <a:srgbClr val="00B0F0"/>
                </a:solidFill>
                <a:latin typeface="Arial MT"/>
                <a:cs typeface="Arial MT"/>
              </a:rPr>
              <a:t>air conducti</a:t>
            </a:r>
            <a:r>
              <a:rPr lang="en-US" sz="2000" dirty="0">
                <a:latin typeface="Arial MT"/>
                <a:cs typeface="Arial MT"/>
              </a:rPr>
              <a:t>on</a:t>
            </a:r>
          </a:p>
          <a:p>
            <a:pPr marL="12065" algn="ctr">
              <a:lnSpc>
                <a:spcPct val="100000"/>
              </a:lnSpc>
              <a:spcBef>
                <a:spcPts val="105"/>
              </a:spcBef>
              <a:tabLst>
                <a:tab pos="355600" algn="l"/>
                <a:tab pos="356235" algn="l"/>
              </a:tabLst>
            </a:pPr>
            <a:r>
              <a:rPr lang="en-US" sz="2000" dirty="0">
                <a:latin typeface="Arial MT"/>
                <a:cs typeface="Arial MT"/>
              </a:rPr>
              <a:t>and </a:t>
            </a:r>
            <a:r>
              <a:rPr lang="en-US" sz="2000" dirty="0">
                <a:solidFill>
                  <a:srgbClr val="00B0F0"/>
                </a:solidFill>
                <a:latin typeface="Arial MT"/>
                <a:cs typeface="Arial MT"/>
              </a:rPr>
              <a:t>gas exchange</a:t>
            </a:r>
            <a:r>
              <a:rPr lang="en-US" sz="2000" dirty="0" smtClean="0">
                <a:latin typeface="Arial MT"/>
                <a:cs typeface="Arial MT"/>
              </a:rPr>
              <a:t>.</a:t>
            </a:r>
            <a:endParaRPr lang="sr-Latn-RS" sz="2000" dirty="0" smtClean="0">
              <a:latin typeface="Arial MT"/>
              <a:cs typeface="Arial MT"/>
            </a:endParaRPr>
          </a:p>
          <a:p>
            <a:pPr marL="12065" algn="ctr">
              <a:lnSpc>
                <a:spcPct val="100000"/>
              </a:lnSpc>
              <a:spcBef>
                <a:spcPts val="105"/>
              </a:spcBef>
              <a:tabLst>
                <a:tab pos="355600" algn="l"/>
                <a:tab pos="356235" algn="l"/>
              </a:tabLst>
            </a:pPr>
            <a:endParaRPr lang="en-US" sz="2000" dirty="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10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sr-Latn-RS" sz="2000" dirty="0" smtClean="0">
                <a:solidFill>
                  <a:srgbClr val="FF0000"/>
                </a:solidFill>
                <a:latin typeface="Arial MT"/>
                <a:cs typeface="Arial MT"/>
              </a:rPr>
              <a:t>M</a:t>
            </a:r>
            <a:r>
              <a:rPr lang="en-US" sz="2000" dirty="0" err="1" smtClean="0">
                <a:solidFill>
                  <a:srgbClr val="FF0000"/>
                </a:solidFill>
                <a:latin typeface="Arial MT"/>
                <a:cs typeface="Arial MT"/>
              </a:rPr>
              <a:t>ucosa</a:t>
            </a:r>
            <a:r>
              <a:rPr lang="en-US" sz="2000" dirty="0" smtClean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lang="en-US" sz="2000" dirty="0">
                <a:latin typeface="Arial MT"/>
                <a:cs typeface="Arial MT"/>
              </a:rPr>
              <a:t>– </a:t>
            </a:r>
            <a:r>
              <a:rPr lang="en-US" sz="2000" dirty="0">
                <a:solidFill>
                  <a:srgbClr val="7030A0"/>
                </a:solidFill>
                <a:latin typeface="Arial MT"/>
                <a:cs typeface="Arial MT"/>
              </a:rPr>
              <a:t>epithelium</a:t>
            </a:r>
            <a:r>
              <a:rPr lang="en-US" sz="2000" dirty="0">
                <a:latin typeface="Arial MT"/>
                <a:cs typeface="Arial MT"/>
              </a:rPr>
              <a:t> and </a:t>
            </a:r>
            <a:r>
              <a:rPr lang="en-US" sz="2000" dirty="0">
                <a:solidFill>
                  <a:srgbClr val="7030A0"/>
                </a:solidFill>
                <a:latin typeface="Arial MT"/>
                <a:cs typeface="Arial MT"/>
              </a:rPr>
              <a:t>thin lamina </a:t>
            </a:r>
            <a:r>
              <a:rPr lang="en-US" sz="2000" dirty="0" err="1" smtClean="0">
                <a:solidFill>
                  <a:srgbClr val="7030A0"/>
                </a:solidFill>
                <a:latin typeface="Arial MT"/>
                <a:cs typeface="Arial MT"/>
              </a:rPr>
              <a:t>propria</a:t>
            </a:r>
            <a:r>
              <a:rPr lang="sr-Latn-RS" sz="2000" dirty="0" smtClean="0">
                <a:latin typeface="Arial MT"/>
                <a:cs typeface="Arial MT"/>
              </a:rPr>
              <a:t>. </a:t>
            </a:r>
            <a:r>
              <a:rPr lang="en-US" sz="2000" dirty="0" smtClean="0">
                <a:latin typeface="Arial MT"/>
                <a:cs typeface="Arial MT"/>
              </a:rPr>
              <a:t>Epithelium </a:t>
            </a:r>
            <a:r>
              <a:rPr lang="en-US" sz="2000" dirty="0">
                <a:latin typeface="Arial MT"/>
                <a:cs typeface="Arial MT"/>
              </a:rPr>
              <a:t>composed of a single row of cuboidal cells with cilia and Clara </a:t>
            </a:r>
            <a:r>
              <a:rPr lang="en-US" sz="2000" dirty="0" smtClean="0">
                <a:latin typeface="Arial MT"/>
                <a:cs typeface="Arial MT"/>
              </a:rPr>
              <a:t>cells</a:t>
            </a:r>
            <a:r>
              <a:rPr lang="sr-Latn-RS" sz="2000" dirty="0" smtClean="0">
                <a:latin typeface="Arial MT"/>
                <a:cs typeface="Arial MT"/>
              </a:rPr>
              <a:t>. </a:t>
            </a:r>
            <a:r>
              <a:rPr lang="en-US" sz="2000" dirty="0" smtClean="0">
                <a:latin typeface="Arial MT"/>
                <a:cs typeface="Arial MT"/>
              </a:rPr>
              <a:t>It </a:t>
            </a:r>
            <a:r>
              <a:rPr lang="en-US" sz="2000" dirty="0">
                <a:latin typeface="Arial MT"/>
                <a:cs typeface="Arial MT"/>
              </a:rPr>
              <a:t>gradually turns into a </a:t>
            </a:r>
            <a:r>
              <a:rPr lang="en-US" sz="2000" dirty="0" smtClean="0">
                <a:latin typeface="Arial MT"/>
                <a:cs typeface="Arial MT"/>
              </a:rPr>
              <a:t>single-</a:t>
            </a:r>
            <a:r>
              <a:rPr lang="sr-Latn-RS" sz="2000" dirty="0" smtClean="0">
                <a:latin typeface="Arial MT"/>
                <a:cs typeface="Arial MT"/>
              </a:rPr>
              <a:t>layered</a:t>
            </a:r>
            <a:r>
              <a:rPr lang="en-US" sz="2000" dirty="0" smtClean="0">
                <a:latin typeface="Arial MT"/>
                <a:cs typeface="Arial MT"/>
              </a:rPr>
              <a:t> </a:t>
            </a:r>
            <a:r>
              <a:rPr lang="en-US" sz="2000" dirty="0">
                <a:latin typeface="Arial MT"/>
                <a:cs typeface="Arial MT"/>
              </a:rPr>
              <a:t>squamous epithelium of the alveoli.</a:t>
            </a:r>
          </a:p>
          <a:p>
            <a:pPr marL="355600" indent="-343535">
              <a:lnSpc>
                <a:spcPct val="100000"/>
              </a:lnSpc>
              <a:spcBef>
                <a:spcPts val="10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sz="2000" dirty="0">
                <a:solidFill>
                  <a:srgbClr val="FF0000"/>
                </a:solidFill>
                <a:latin typeface="Arial MT"/>
                <a:cs typeface="Arial MT"/>
              </a:rPr>
              <a:t>Muscular layer </a:t>
            </a:r>
            <a:r>
              <a:rPr lang="en-US" sz="2000" dirty="0">
                <a:latin typeface="Arial MT"/>
                <a:cs typeface="Arial MT"/>
              </a:rPr>
              <a:t>- thin, present only between the alveoli and at their free </a:t>
            </a:r>
            <a:r>
              <a:rPr lang="en-US" sz="2000" dirty="0" smtClean="0">
                <a:latin typeface="Arial MT"/>
                <a:cs typeface="Arial MT"/>
              </a:rPr>
              <a:t>end</a:t>
            </a:r>
            <a:r>
              <a:rPr lang="sr-Latn-RS" sz="2000" dirty="0" smtClean="0">
                <a:latin typeface="Arial MT"/>
                <a:cs typeface="Arial MT"/>
              </a:rPr>
              <a:t>. </a:t>
            </a:r>
            <a:r>
              <a:rPr lang="en-US" sz="2000" dirty="0" smtClean="0">
                <a:latin typeface="Arial MT"/>
                <a:cs typeface="Arial MT"/>
              </a:rPr>
              <a:t>After </a:t>
            </a:r>
            <a:r>
              <a:rPr lang="en-US" sz="2000" dirty="0">
                <a:latin typeface="Arial MT"/>
                <a:cs typeface="Arial MT"/>
              </a:rPr>
              <a:t>three generations, respiratory bronchioles branch </a:t>
            </a:r>
            <a:r>
              <a:rPr lang="en-US" sz="2000" dirty="0" smtClean="0">
                <a:latin typeface="Arial MT"/>
                <a:cs typeface="Arial MT"/>
              </a:rPr>
              <a:t>into </a:t>
            </a:r>
            <a:r>
              <a:rPr lang="en-US" sz="2000" dirty="0">
                <a:latin typeface="Arial MT"/>
                <a:cs typeface="Arial MT"/>
              </a:rPr>
              <a:t>alveolar ducts</a:t>
            </a:r>
            <a:r>
              <a:rPr lang="en-US" sz="2000" dirty="0" smtClean="0">
                <a:latin typeface="Arial MT"/>
                <a:cs typeface="Arial MT"/>
              </a:rPr>
              <a:t>.</a:t>
            </a:r>
            <a:endParaRPr lang="sr-Latn-RS" sz="2000" dirty="0" smtClean="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10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sr-Latn-RS" sz="2000" dirty="0" smtClean="0">
                <a:solidFill>
                  <a:srgbClr val="FF0000"/>
                </a:solidFill>
                <a:latin typeface="Arial MT"/>
                <a:cs typeface="Arial MT"/>
              </a:rPr>
              <a:t>Adventitia</a:t>
            </a:r>
            <a:endParaRPr sz="2000" dirty="0">
              <a:solidFill>
                <a:srgbClr val="FF0000"/>
              </a:solidFill>
              <a:latin typeface="Arial MT"/>
              <a:cs typeface="Arial M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4114800"/>
            <a:ext cx="381000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80003" y="546925"/>
            <a:ext cx="198373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spc="-30" dirty="0" smtClean="0">
                <a:latin typeface="Arial"/>
                <a:cs typeface="Arial"/>
              </a:rPr>
              <a:t>А</a:t>
            </a:r>
            <a:r>
              <a:rPr lang="sr-Latn-RS" b="1" spc="-30" dirty="0" smtClean="0">
                <a:latin typeface="Arial"/>
                <a:cs typeface="Arial"/>
              </a:rPr>
              <a:t>lveoli</a:t>
            </a:r>
            <a:endParaRPr b="1" spc="-3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5012" y="2209800"/>
            <a:ext cx="4263161" cy="3377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540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 smtClean="0">
                <a:latin typeface="Arial MT"/>
                <a:cs typeface="Arial MT"/>
              </a:rPr>
              <a:t>Alveoli </a:t>
            </a:r>
            <a:r>
              <a:rPr lang="en-US" dirty="0">
                <a:latin typeface="Arial MT"/>
                <a:cs typeface="Arial MT"/>
              </a:rPr>
              <a:t>are the terminal air spaces of </a:t>
            </a:r>
            <a:r>
              <a:rPr lang="en-US" dirty="0" smtClean="0">
                <a:latin typeface="Arial MT"/>
                <a:cs typeface="Arial MT"/>
              </a:rPr>
              <a:t>the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respiratory </a:t>
            </a:r>
            <a:r>
              <a:rPr lang="en-US" dirty="0">
                <a:latin typeface="Arial MT"/>
                <a:cs typeface="Arial MT"/>
              </a:rPr>
              <a:t>system and are the actual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sites of gas exchange</a:t>
            </a:r>
            <a:r>
              <a:rPr lang="en-US" dirty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between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the </a:t>
            </a:r>
            <a:r>
              <a:rPr lang="en-US" dirty="0">
                <a:latin typeface="Arial MT"/>
                <a:cs typeface="Arial MT"/>
              </a:rPr>
              <a:t>air and the blood. </a:t>
            </a:r>
            <a:endParaRPr lang="sr-Latn-RS" dirty="0" smtClean="0">
              <a:latin typeface="Arial MT"/>
              <a:cs typeface="Arial MT"/>
            </a:endParaRPr>
          </a:p>
          <a:p>
            <a:pPr marL="355600" marR="2540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 smtClean="0">
                <a:latin typeface="Arial MT"/>
                <a:cs typeface="Arial MT"/>
              </a:rPr>
              <a:t>Each </a:t>
            </a:r>
            <a:r>
              <a:rPr lang="en-US" dirty="0">
                <a:latin typeface="Arial MT"/>
                <a:cs typeface="Arial MT"/>
              </a:rPr>
              <a:t>alveolus is surrounded by </a:t>
            </a:r>
            <a:r>
              <a:rPr lang="en-US" dirty="0" smtClean="0">
                <a:latin typeface="Arial MT"/>
                <a:cs typeface="Arial MT"/>
              </a:rPr>
              <a:t>a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network </a:t>
            </a:r>
            <a:r>
              <a:rPr lang="en-US" dirty="0">
                <a:latin typeface="Arial MT"/>
                <a:cs typeface="Arial MT"/>
              </a:rPr>
              <a:t>of capillaries that brings blood into close </a:t>
            </a:r>
            <a:r>
              <a:rPr lang="en-US" dirty="0" smtClean="0">
                <a:latin typeface="Arial MT"/>
                <a:cs typeface="Arial MT"/>
              </a:rPr>
              <a:t>proximity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to </a:t>
            </a:r>
            <a:r>
              <a:rPr lang="en-US" dirty="0">
                <a:latin typeface="Arial MT"/>
                <a:cs typeface="Arial MT"/>
              </a:rPr>
              <a:t>inhaled air inside the alveolus. About 150 to 250 </a:t>
            </a:r>
            <a:r>
              <a:rPr lang="en-US" dirty="0" smtClean="0">
                <a:latin typeface="Arial MT"/>
                <a:cs typeface="Arial MT"/>
              </a:rPr>
              <a:t>million</a:t>
            </a:r>
            <a:r>
              <a:rPr lang="sr-Latn-RS" dirty="0" smtClean="0">
                <a:latin typeface="Arial MT"/>
                <a:cs typeface="Arial MT"/>
              </a:rPr>
              <a:t> and  </a:t>
            </a:r>
            <a:r>
              <a:rPr lang="en-US" dirty="0">
                <a:latin typeface="Arial MT"/>
                <a:cs typeface="Arial MT"/>
              </a:rPr>
              <a:t>their combined </a:t>
            </a:r>
            <a:r>
              <a:rPr lang="en-US" dirty="0" smtClean="0">
                <a:latin typeface="Arial MT"/>
                <a:cs typeface="Arial MT"/>
              </a:rPr>
              <a:t>internal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surface </a:t>
            </a:r>
            <a:r>
              <a:rPr lang="en-US" dirty="0">
                <a:latin typeface="Arial MT"/>
                <a:cs typeface="Arial MT"/>
              </a:rPr>
              <a:t>area is </a:t>
            </a:r>
            <a:r>
              <a:rPr lang="sr-Latn-RS" dirty="0" smtClean="0">
                <a:latin typeface="Arial MT"/>
                <a:cs typeface="Arial MT"/>
              </a:rPr>
              <a:t>a</a:t>
            </a:r>
            <a:r>
              <a:rPr lang="en-US" dirty="0" err="1" smtClean="0">
                <a:latin typeface="Arial MT"/>
                <a:cs typeface="Arial MT"/>
              </a:rPr>
              <a:t>pproximately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75 </a:t>
            </a:r>
            <a:r>
              <a:rPr lang="en-US" dirty="0" smtClean="0">
                <a:latin typeface="Arial MT"/>
                <a:cs typeface="Arial MT"/>
              </a:rPr>
              <a:t>m</a:t>
            </a:r>
            <a:r>
              <a:rPr lang="sr-Latn-RS" baseline="30000" dirty="0" smtClean="0">
                <a:latin typeface="Arial MT"/>
                <a:cs typeface="Arial MT"/>
              </a:rPr>
              <a:t>2</a:t>
            </a:r>
            <a:endParaRPr sz="1800" baseline="30000" dirty="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59350" y="1454150"/>
            <a:ext cx="3809999" cy="507999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031740" y="6110096"/>
            <a:ext cx="192595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</a:rPr>
              <a:t>Photomicrography:</a:t>
            </a:r>
            <a:r>
              <a:rPr sz="1000" spc="20" dirty="0">
                <a:solidFill>
                  <a:srgbClr val="EEECE1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</a:rPr>
              <a:t>Blue</a:t>
            </a:r>
            <a:r>
              <a:rPr sz="1000" spc="10" dirty="0">
                <a:solidFill>
                  <a:srgbClr val="EEECE1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</a:rPr>
              <a:t>Histology </a:t>
            </a:r>
            <a:r>
              <a:rPr sz="1000" spc="-265" dirty="0">
                <a:solidFill>
                  <a:srgbClr val="EEECE1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  <a:hlinkClick r:id="rId3"/>
              </a:rPr>
              <a:t>http://www.lab.anhb.uwa.edu.au/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04800" y="1066800"/>
            <a:ext cx="5179060" cy="40765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3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en-US" b="1" spc="-15" dirty="0">
                <a:latin typeface="Arial"/>
                <a:cs typeface="Arial"/>
              </a:rPr>
              <a:t>The respiratory system includes all the organs that are involved in taking in oxygen and eliminating carbon dioxide</a:t>
            </a:r>
            <a:r>
              <a:rPr lang="en-US" b="1" spc="-15" dirty="0" smtClean="0">
                <a:latin typeface="Arial"/>
                <a:cs typeface="Arial"/>
              </a:rPr>
              <a:t>.</a:t>
            </a:r>
          </a:p>
          <a:p>
            <a:pPr marL="12065" marR="5080">
              <a:lnSpc>
                <a:spcPct val="13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endParaRPr lang="en-US" b="1" spc="-15" dirty="0">
              <a:latin typeface="Arial"/>
              <a:cs typeface="Arial"/>
            </a:endParaRPr>
          </a:p>
          <a:p>
            <a:pPr marL="12065" marR="5080">
              <a:lnSpc>
                <a:spcPct val="13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en-US" b="1" spc="-15" dirty="0" smtClean="0">
                <a:solidFill>
                  <a:srgbClr val="FF0000"/>
                </a:solidFill>
                <a:latin typeface="Arial"/>
                <a:cs typeface="Arial"/>
              </a:rPr>
              <a:t>Main </a:t>
            </a:r>
            <a:r>
              <a:rPr lang="en-US" b="1" spc="-15" dirty="0">
                <a:solidFill>
                  <a:srgbClr val="FF0000"/>
                </a:solidFill>
                <a:latin typeface="Arial"/>
                <a:cs typeface="Arial"/>
              </a:rPr>
              <a:t>functions of the respiratory system:</a:t>
            </a:r>
          </a:p>
          <a:p>
            <a:pPr marL="355600" marR="5080" indent="-343535">
              <a:lnSpc>
                <a:spcPct val="13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endParaRPr lang="en-US" b="1" spc="-15" dirty="0">
              <a:latin typeface="Arial"/>
              <a:cs typeface="Arial"/>
            </a:endParaRPr>
          </a:p>
          <a:p>
            <a:pPr marL="355600" marR="5080" indent="-343535">
              <a:lnSpc>
                <a:spcPct val="13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b="1" spc="-15" dirty="0">
                <a:latin typeface="Arial"/>
                <a:cs typeface="Arial"/>
              </a:rPr>
              <a:t>Conduction of gases</a:t>
            </a:r>
          </a:p>
          <a:p>
            <a:pPr marL="355600" marR="5080" indent="-343535">
              <a:lnSpc>
                <a:spcPct val="13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endParaRPr lang="en-US" b="1" spc="-15" dirty="0">
              <a:latin typeface="Arial"/>
              <a:cs typeface="Arial"/>
            </a:endParaRPr>
          </a:p>
          <a:p>
            <a:pPr marL="355600" marR="5080" indent="-343535">
              <a:lnSpc>
                <a:spcPct val="13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b="1" spc="-15" dirty="0">
                <a:latin typeface="Arial"/>
                <a:cs typeface="Arial"/>
              </a:rPr>
              <a:t>Filtration, heating and humidification of air</a:t>
            </a:r>
          </a:p>
          <a:p>
            <a:pPr marL="355600" marR="5080" indent="-343535">
              <a:lnSpc>
                <a:spcPct val="13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endParaRPr lang="en-US" b="1" spc="-15" dirty="0">
              <a:latin typeface="Arial"/>
              <a:cs typeface="Arial"/>
            </a:endParaRPr>
          </a:p>
          <a:p>
            <a:pPr marL="355600" marR="5080" indent="-343535">
              <a:lnSpc>
                <a:spcPct val="13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b="1" spc="-15" dirty="0">
                <a:latin typeface="Arial"/>
                <a:cs typeface="Arial"/>
              </a:rPr>
              <a:t>Gas exchange (respiration)</a:t>
            </a:r>
            <a:endParaRPr sz="1800" dirty="0">
              <a:latin typeface="Arial MT"/>
              <a:cs typeface="Arial M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60" y="1079090"/>
            <a:ext cx="3449894" cy="4721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37896" y="809555"/>
            <a:ext cx="3809999" cy="507999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031740" y="6262519"/>
            <a:ext cx="18491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  <a:hlinkClick r:id="rId3"/>
              </a:rPr>
              <a:t>http://www.lab.anhb.uwa.edu.au/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94" y="533400"/>
            <a:ext cx="479500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The alveolar epithelium is composed </a:t>
            </a:r>
            <a:r>
              <a:rPr lang="en-US" dirty="0" smtClean="0"/>
              <a:t>specialized</a:t>
            </a:r>
            <a:endParaRPr lang="en-US" dirty="0"/>
          </a:p>
          <a:p>
            <a:pPr algn="ctr"/>
            <a:r>
              <a:rPr lang="en-US" dirty="0" smtClean="0"/>
              <a:t>cells: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Type </a:t>
            </a:r>
            <a:r>
              <a:rPr lang="en-US" dirty="0"/>
              <a:t>I alveolar cells, also known as </a:t>
            </a:r>
            <a:r>
              <a:rPr lang="en-US" dirty="0">
                <a:solidFill>
                  <a:srgbClr val="FF0000"/>
                </a:solidFill>
              </a:rPr>
              <a:t>type </a:t>
            </a:r>
            <a:r>
              <a:rPr lang="en-US" dirty="0" smtClean="0">
                <a:solidFill>
                  <a:srgbClr val="FF0000"/>
                </a:solidFill>
              </a:rPr>
              <a:t>I</a:t>
            </a:r>
            <a:r>
              <a:rPr lang="sr-Latn-R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pneumocytes</a:t>
            </a:r>
            <a:r>
              <a:rPr lang="en-US" dirty="0" smtClean="0"/>
              <a:t>,</a:t>
            </a:r>
            <a:r>
              <a:rPr lang="sr-Latn-RS" dirty="0" smtClean="0"/>
              <a:t> </a:t>
            </a:r>
            <a:r>
              <a:rPr lang="en-US" dirty="0" smtClean="0"/>
              <a:t>comprise </a:t>
            </a:r>
            <a:r>
              <a:rPr lang="en-US" dirty="0"/>
              <a:t>only 40% of </a:t>
            </a:r>
            <a:r>
              <a:rPr lang="en-US" dirty="0" smtClean="0"/>
              <a:t>the </a:t>
            </a:r>
            <a:r>
              <a:rPr lang="en-US" dirty="0"/>
              <a:t>alveolar </a:t>
            </a:r>
            <a:r>
              <a:rPr lang="en-US" dirty="0" smtClean="0"/>
              <a:t>cells</a:t>
            </a:r>
            <a:r>
              <a:rPr lang="en-US" dirty="0"/>
              <a:t>. </a:t>
            </a:r>
            <a:r>
              <a:rPr lang="en-US" dirty="0" smtClean="0"/>
              <a:t>They</a:t>
            </a:r>
            <a:r>
              <a:rPr lang="sr-Latn-RS" dirty="0" smtClean="0"/>
              <a:t> </a:t>
            </a:r>
            <a:r>
              <a:rPr lang="en-US" dirty="0" smtClean="0"/>
              <a:t>are </a:t>
            </a:r>
            <a:r>
              <a:rPr lang="sr-Latn-RS" dirty="0" smtClean="0"/>
              <a:t>very</a:t>
            </a:r>
            <a:r>
              <a:rPr lang="en-US" dirty="0" smtClean="0"/>
              <a:t> </a:t>
            </a:r>
            <a:r>
              <a:rPr lang="en-US" dirty="0"/>
              <a:t>thin squamous </a:t>
            </a:r>
            <a:r>
              <a:rPr lang="en-US" dirty="0" smtClean="0"/>
              <a:t>cells</a:t>
            </a:r>
            <a:r>
              <a:rPr lang="sr-Latn-RS" dirty="0" smtClean="0"/>
              <a:t> and </a:t>
            </a:r>
            <a:r>
              <a:rPr lang="en-US" dirty="0" smtClean="0"/>
              <a:t>line 95%</a:t>
            </a:r>
            <a:r>
              <a:rPr lang="sr-Latn-RS" dirty="0" smtClean="0"/>
              <a:t> </a:t>
            </a:r>
            <a:r>
              <a:rPr lang="en-US" dirty="0" smtClean="0"/>
              <a:t>of </a:t>
            </a:r>
            <a:r>
              <a:rPr lang="en-US" dirty="0"/>
              <a:t>the surface of the </a:t>
            </a:r>
            <a:r>
              <a:rPr lang="en-US" dirty="0" smtClean="0"/>
              <a:t>alveoli. Type </a:t>
            </a:r>
            <a:r>
              <a:rPr lang="en-US" dirty="0"/>
              <a:t>I alveolar cells are </a:t>
            </a:r>
            <a:r>
              <a:rPr lang="en-US" dirty="0" smtClean="0"/>
              <a:t>not</a:t>
            </a:r>
            <a:r>
              <a:rPr lang="sr-Latn-RS" dirty="0" smtClean="0"/>
              <a:t> </a:t>
            </a:r>
            <a:r>
              <a:rPr lang="en-US" dirty="0" smtClean="0"/>
              <a:t>capable </a:t>
            </a:r>
            <a:r>
              <a:rPr lang="en-US" dirty="0"/>
              <a:t>of cell division.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Type </a:t>
            </a:r>
            <a:r>
              <a:rPr lang="en-US" dirty="0"/>
              <a:t>II alveolar cells, also called </a:t>
            </a:r>
            <a:r>
              <a:rPr lang="en-US" dirty="0">
                <a:solidFill>
                  <a:srgbClr val="FF0000"/>
                </a:solidFill>
              </a:rPr>
              <a:t>type </a:t>
            </a:r>
            <a:r>
              <a:rPr lang="en-US" dirty="0" smtClean="0">
                <a:solidFill>
                  <a:srgbClr val="FF0000"/>
                </a:solidFill>
              </a:rPr>
              <a:t>II</a:t>
            </a:r>
            <a:r>
              <a:rPr lang="sr-Latn-R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pneumocytes</a:t>
            </a:r>
            <a:r>
              <a:rPr lang="en-US" dirty="0" smtClean="0"/>
              <a:t> </a:t>
            </a:r>
            <a:r>
              <a:rPr lang="en-US" dirty="0"/>
              <a:t>are secretory cells. </a:t>
            </a:r>
            <a:r>
              <a:rPr lang="en-US" dirty="0" smtClean="0"/>
              <a:t>T</a:t>
            </a:r>
            <a:r>
              <a:rPr lang="sr-Latn-RS" dirty="0" smtClean="0"/>
              <a:t>hey </a:t>
            </a:r>
            <a:r>
              <a:rPr lang="en-US" dirty="0" smtClean="0"/>
              <a:t>account </a:t>
            </a:r>
            <a:r>
              <a:rPr lang="en-US" dirty="0"/>
              <a:t>for 60</a:t>
            </a:r>
            <a:r>
              <a:rPr lang="en-US" dirty="0" smtClean="0"/>
              <a:t>%</a:t>
            </a:r>
            <a:r>
              <a:rPr lang="sr-Latn-RS" dirty="0" smtClean="0"/>
              <a:t> </a:t>
            </a:r>
            <a:r>
              <a:rPr lang="en-US" dirty="0" smtClean="0"/>
              <a:t>of </a:t>
            </a:r>
            <a:r>
              <a:rPr lang="en-US" dirty="0"/>
              <a:t>the </a:t>
            </a:r>
            <a:r>
              <a:rPr lang="en-US" dirty="0" smtClean="0"/>
              <a:t>alveolar </a:t>
            </a:r>
            <a:r>
              <a:rPr lang="en-US" dirty="0"/>
              <a:t>cells, but </a:t>
            </a:r>
            <a:r>
              <a:rPr lang="en-US" dirty="0" smtClean="0"/>
              <a:t>they </a:t>
            </a:r>
            <a:r>
              <a:rPr lang="en-US" dirty="0"/>
              <a:t>cover only about 5% of the alveolar </a:t>
            </a:r>
            <a:r>
              <a:rPr lang="en-US" dirty="0" smtClean="0"/>
              <a:t>air</a:t>
            </a:r>
            <a:r>
              <a:rPr lang="sr-Latn-RS" dirty="0" smtClean="0"/>
              <a:t> </a:t>
            </a:r>
            <a:r>
              <a:rPr lang="en-US" dirty="0" smtClean="0"/>
              <a:t>surface</a:t>
            </a:r>
            <a:r>
              <a:rPr lang="en-US" dirty="0"/>
              <a:t>. </a:t>
            </a:r>
            <a:r>
              <a:rPr lang="en-US" dirty="0" smtClean="0"/>
              <a:t>Their </a:t>
            </a:r>
            <a:r>
              <a:rPr lang="sr-Latn-RS" dirty="0"/>
              <a:t>c</a:t>
            </a:r>
            <a:r>
              <a:rPr lang="en-US" dirty="0" err="1" smtClean="0"/>
              <a:t>ytoplasm</a:t>
            </a:r>
            <a:r>
              <a:rPr lang="sr-Latn-RS" dirty="0" smtClean="0"/>
              <a:t> </a:t>
            </a:r>
            <a:r>
              <a:rPr lang="en-US" dirty="0" smtClean="0"/>
              <a:t>is </a:t>
            </a:r>
            <a:r>
              <a:rPr lang="en-US" dirty="0"/>
              <a:t>filled with </a:t>
            </a:r>
            <a:r>
              <a:rPr lang="en-US" dirty="0" smtClean="0">
                <a:solidFill>
                  <a:srgbClr val="7030A0"/>
                </a:solidFill>
              </a:rPr>
              <a:t>lamellar </a:t>
            </a:r>
            <a:r>
              <a:rPr lang="en-US" dirty="0">
                <a:solidFill>
                  <a:srgbClr val="7030A0"/>
                </a:solidFill>
              </a:rPr>
              <a:t>bodies</a:t>
            </a:r>
            <a:r>
              <a:rPr lang="en-US" dirty="0"/>
              <a:t>. They are rich in a mixture of phospholipids</a:t>
            </a:r>
            <a:r>
              <a:rPr lang="en-US" dirty="0" smtClean="0"/>
              <a:t>,</a:t>
            </a:r>
            <a:r>
              <a:rPr lang="sr-Latn-RS" dirty="0" smtClean="0"/>
              <a:t> </a:t>
            </a:r>
            <a:r>
              <a:rPr lang="en-US" dirty="0" smtClean="0"/>
              <a:t>neutral </a:t>
            </a:r>
            <a:r>
              <a:rPr lang="en-US" dirty="0"/>
              <a:t>lipids, and proteins that is </a:t>
            </a:r>
            <a:r>
              <a:rPr lang="en-US" dirty="0" smtClean="0"/>
              <a:t>secreted</a:t>
            </a:r>
            <a:r>
              <a:rPr lang="sr-Latn-RS" dirty="0" smtClean="0"/>
              <a:t> </a:t>
            </a:r>
            <a:r>
              <a:rPr lang="en-US" dirty="0" smtClean="0"/>
              <a:t>by </a:t>
            </a:r>
            <a:r>
              <a:rPr lang="en-US" dirty="0"/>
              <a:t>exocytosis to form an alveolar-lining, </a:t>
            </a:r>
            <a:r>
              <a:rPr lang="en-US" dirty="0" smtClean="0"/>
              <a:t>surface-active</a:t>
            </a:r>
            <a:r>
              <a:rPr lang="sr-Latn-RS" dirty="0" smtClean="0"/>
              <a:t> </a:t>
            </a:r>
            <a:r>
              <a:rPr lang="en-US" dirty="0" smtClean="0"/>
              <a:t>agent </a:t>
            </a:r>
            <a:r>
              <a:rPr lang="en-US" dirty="0"/>
              <a:t>called </a:t>
            </a:r>
            <a:r>
              <a:rPr lang="en-US" dirty="0">
                <a:solidFill>
                  <a:srgbClr val="7030A0"/>
                </a:solidFill>
              </a:rPr>
              <a:t>surfactant</a:t>
            </a:r>
            <a:r>
              <a:rPr lang="en-US" dirty="0"/>
              <a:t>. Surfactant decreases the </a:t>
            </a:r>
            <a:r>
              <a:rPr lang="en-US" dirty="0">
                <a:solidFill>
                  <a:srgbClr val="92D050"/>
                </a:solidFill>
              </a:rPr>
              <a:t>alveolar surface </a:t>
            </a:r>
            <a:r>
              <a:rPr lang="en-US" dirty="0" smtClean="0">
                <a:solidFill>
                  <a:srgbClr val="92D050"/>
                </a:solidFill>
              </a:rPr>
              <a:t>tension</a:t>
            </a:r>
            <a:r>
              <a:rPr lang="sr-Latn-RS" dirty="0" smtClean="0"/>
              <a:t>. T</a:t>
            </a:r>
            <a:r>
              <a:rPr lang="en-US" dirty="0" err="1" smtClean="0"/>
              <a:t>ype</a:t>
            </a:r>
            <a:r>
              <a:rPr lang="en-US" dirty="0" smtClean="0"/>
              <a:t> </a:t>
            </a:r>
            <a:r>
              <a:rPr lang="en-US" dirty="0"/>
              <a:t>II alveolar cells are </a:t>
            </a:r>
            <a:r>
              <a:rPr lang="en-US" dirty="0">
                <a:solidFill>
                  <a:srgbClr val="7030A0"/>
                </a:solidFill>
              </a:rPr>
              <a:t>progenitor cells</a:t>
            </a:r>
            <a:r>
              <a:rPr lang="en-US" dirty="0"/>
              <a:t> for </a:t>
            </a:r>
            <a:r>
              <a:rPr lang="en-US" dirty="0" smtClean="0"/>
              <a:t>type</a:t>
            </a:r>
            <a:r>
              <a:rPr lang="sr-Latn-RS" dirty="0" smtClean="0"/>
              <a:t> </a:t>
            </a:r>
            <a:r>
              <a:rPr lang="en-US" dirty="0" smtClean="0"/>
              <a:t>I </a:t>
            </a:r>
            <a:r>
              <a:rPr lang="en-US" dirty="0"/>
              <a:t>alveolar cells.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836" y="0"/>
            <a:ext cx="93093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40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0600" y="914400"/>
            <a:ext cx="7162796" cy="493393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145539" y="6125971"/>
            <a:ext cx="192595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</a:rPr>
              <a:t>Photomicrography:</a:t>
            </a:r>
            <a:r>
              <a:rPr sz="1000" spc="20" dirty="0">
                <a:solidFill>
                  <a:srgbClr val="EEECE1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</a:rPr>
              <a:t>Blue</a:t>
            </a:r>
            <a:r>
              <a:rPr sz="1000" spc="10" dirty="0">
                <a:solidFill>
                  <a:srgbClr val="EEECE1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</a:rPr>
              <a:t>Histology </a:t>
            </a:r>
            <a:r>
              <a:rPr sz="1000" spc="-265" dirty="0">
                <a:solidFill>
                  <a:srgbClr val="EEECE1"/>
                </a:solidFill>
                <a:latin typeface="Arial MT"/>
                <a:cs typeface="Arial MT"/>
              </a:rPr>
              <a:t> </a:t>
            </a:r>
            <a:r>
              <a:rPr sz="1000" spc="-10" dirty="0">
                <a:solidFill>
                  <a:srgbClr val="EEECE1"/>
                </a:solidFill>
                <a:latin typeface="Arial MT"/>
                <a:cs typeface="Arial MT"/>
                <a:hlinkClick r:id="rId3"/>
              </a:rPr>
              <a:t>http://www.lab.anhb.uwa.edu.au/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609600"/>
            <a:ext cx="53555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dirty="0" smtClean="0">
                <a:solidFill>
                  <a:srgbClr val="FF0000"/>
                </a:solidFill>
              </a:rPr>
              <a:t>A</a:t>
            </a:r>
            <a:r>
              <a:rPr lang="en-US" dirty="0" err="1" smtClean="0">
                <a:solidFill>
                  <a:srgbClr val="FF0000"/>
                </a:solidFill>
              </a:rPr>
              <a:t>ir</a:t>
            </a:r>
            <a:r>
              <a:rPr lang="en-US" dirty="0" smtClean="0">
                <a:solidFill>
                  <a:srgbClr val="FF0000"/>
                </a:solidFill>
              </a:rPr>
              <a:t>-blood </a:t>
            </a:r>
            <a:r>
              <a:rPr lang="en-US" dirty="0">
                <a:solidFill>
                  <a:srgbClr val="FF0000"/>
                </a:solidFill>
              </a:rPr>
              <a:t>barrier</a:t>
            </a:r>
            <a:endParaRPr b="1" spc="-5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1" y="1528064"/>
            <a:ext cx="3807460" cy="45833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823594" indent="-343535">
              <a:lnSpc>
                <a:spcPct val="11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The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air-blood barrier</a:t>
            </a:r>
            <a:r>
              <a:rPr lang="en-US" dirty="0">
                <a:latin typeface="Arial MT"/>
                <a:cs typeface="Arial MT"/>
              </a:rPr>
              <a:t> refers to the cells and cell </a:t>
            </a:r>
            <a:r>
              <a:rPr lang="en-US" dirty="0" smtClean="0">
                <a:latin typeface="Arial MT"/>
                <a:cs typeface="Arial MT"/>
              </a:rPr>
              <a:t>products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across </a:t>
            </a:r>
            <a:r>
              <a:rPr lang="en-US" dirty="0">
                <a:latin typeface="Arial MT"/>
                <a:cs typeface="Arial MT"/>
              </a:rPr>
              <a:t>which gases must diffuse between the </a:t>
            </a:r>
            <a:r>
              <a:rPr lang="en-US" dirty="0" smtClean="0">
                <a:latin typeface="Arial MT"/>
                <a:cs typeface="Arial MT"/>
              </a:rPr>
              <a:t>alveolar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and </a:t>
            </a:r>
            <a:r>
              <a:rPr lang="en-US" dirty="0">
                <a:latin typeface="Arial MT"/>
                <a:cs typeface="Arial MT"/>
              </a:rPr>
              <a:t>capillary compartments. The thinnest air-blood </a:t>
            </a:r>
            <a:r>
              <a:rPr lang="en-US" dirty="0" smtClean="0">
                <a:latin typeface="Arial MT"/>
                <a:cs typeface="Arial MT"/>
              </a:rPr>
              <a:t>barrier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consists </a:t>
            </a:r>
            <a:r>
              <a:rPr lang="en-US" dirty="0">
                <a:latin typeface="Arial MT"/>
                <a:cs typeface="Arial MT"/>
              </a:rPr>
              <a:t>of a </a:t>
            </a:r>
            <a:r>
              <a:rPr lang="en-US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MT"/>
                <a:cs typeface="Arial MT"/>
              </a:rPr>
              <a:t>thin layer of surfactant, a type I </a:t>
            </a:r>
            <a:r>
              <a:rPr lang="en-US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MT"/>
                <a:cs typeface="Arial MT"/>
              </a:rPr>
              <a:t>epi</a:t>
            </a:r>
            <a:r>
              <a:rPr lang="sr-Latn-RS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MT"/>
                <a:cs typeface="Arial MT"/>
              </a:rPr>
              <a:t>thelial </a:t>
            </a:r>
            <a:r>
              <a:rPr lang="en-US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MT"/>
                <a:cs typeface="Arial MT"/>
              </a:rPr>
              <a:t>cell </a:t>
            </a:r>
            <a:r>
              <a:rPr lang="en-US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MT"/>
                <a:cs typeface="Arial MT"/>
              </a:rPr>
              <a:t>and its basal lamina, and a capillary endothelial </a:t>
            </a:r>
            <a:r>
              <a:rPr lang="en-US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MT"/>
                <a:cs typeface="Arial MT"/>
              </a:rPr>
              <a:t>cell</a:t>
            </a:r>
            <a:r>
              <a:rPr lang="sr-Latn-RS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MT"/>
                <a:cs typeface="Arial MT"/>
              </a:rPr>
              <a:t> </a:t>
            </a:r>
            <a:r>
              <a:rPr lang="en-US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MT"/>
                <a:cs typeface="Arial MT"/>
              </a:rPr>
              <a:t>and </a:t>
            </a:r>
            <a:r>
              <a:rPr lang="en-US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MT"/>
                <a:cs typeface="Arial MT"/>
              </a:rPr>
              <a:t>its basal lamina. </a:t>
            </a:r>
            <a:r>
              <a:rPr lang="en-US" dirty="0">
                <a:latin typeface="Arial MT"/>
                <a:cs typeface="Arial MT"/>
              </a:rPr>
              <a:t>Often, these two basal laminae </a:t>
            </a:r>
            <a:r>
              <a:rPr lang="en-US" dirty="0" smtClean="0">
                <a:latin typeface="Arial MT"/>
                <a:cs typeface="Arial MT"/>
              </a:rPr>
              <a:t>are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fused</a:t>
            </a:r>
            <a:r>
              <a:rPr lang="sr-Latn-RS" dirty="0" smtClean="0">
                <a:latin typeface="Arial MT"/>
                <a:cs typeface="Arial MT"/>
              </a:rPr>
              <a:t>.</a:t>
            </a:r>
            <a:endParaRPr sz="1800" dirty="0">
              <a:latin typeface="Arial MT"/>
              <a:cs typeface="Arial M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59004" b="41112"/>
          <a:stretch/>
        </p:blipFill>
        <p:spPr>
          <a:xfrm>
            <a:off x="3886200" y="1162186"/>
            <a:ext cx="4373134" cy="4627967"/>
          </a:xfrm>
          <a:prstGeom prst="rect">
            <a:avLst/>
          </a:prstGeom>
        </p:spPr>
      </p:pic>
      <p:sp>
        <p:nvSpPr>
          <p:cNvPr id="5" name="Down Arrow 4"/>
          <p:cNvSpPr/>
          <p:nvPr/>
        </p:nvSpPr>
        <p:spPr>
          <a:xfrm rot="16200000">
            <a:off x="5448300" y="2943417"/>
            <a:ext cx="304800" cy="1752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57132" y="4245571"/>
            <a:ext cx="44526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sr-Latn-RS" sz="3600" spc="-30" dirty="0" smtClean="0">
                <a:latin typeface="Microsoft Sans Serif"/>
                <a:cs typeface="Microsoft Sans Serif"/>
              </a:rPr>
              <a:t>Special senses</a:t>
            </a:r>
            <a:endParaRPr sz="3600" dirty="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46258" y="1219200"/>
            <a:ext cx="7479030" cy="5472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56895" algn="ctr">
              <a:lnSpc>
                <a:spcPct val="12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Peripheral endings of sensitive neurons </a:t>
            </a:r>
            <a:r>
              <a:rPr lang="en-US" dirty="0">
                <a:latin typeface="Arial"/>
                <a:cs typeface="Arial"/>
              </a:rPr>
              <a:t>that receive and transform usually one type of stimulus</a:t>
            </a:r>
            <a:r>
              <a:rPr lang="en-US" dirty="0" smtClean="0">
                <a:latin typeface="Arial"/>
                <a:cs typeface="Arial"/>
              </a:rPr>
              <a:t>.</a:t>
            </a:r>
            <a:endParaRPr lang="sr-Latn-RS" dirty="0" smtClean="0">
              <a:latin typeface="Arial"/>
              <a:cs typeface="Arial"/>
            </a:endParaRPr>
          </a:p>
          <a:p>
            <a:pPr marL="12700" marR="556895" algn="ctr">
              <a:lnSpc>
                <a:spcPct val="12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sr-Latn-RS" b="1" u="sng" dirty="0" smtClean="0">
                <a:latin typeface="Arial"/>
                <a:cs typeface="Arial"/>
              </a:rPr>
              <a:t>Sensing pathway</a:t>
            </a:r>
            <a:endParaRPr lang="en-US" b="1" u="sng" dirty="0">
              <a:latin typeface="Arial"/>
              <a:cs typeface="Arial"/>
            </a:endParaRPr>
          </a:p>
          <a:p>
            <a:pPr marL="355600" marR="556895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"/>
                <a:cs typeface="Arial"/>
              </a:rPr>
              <a:t>The receptor detects the stimulus and translates it into an 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action potential.</a:t>
            </a:r>
          </a:p>
          <a:p>
            <a:pPr marL="355600" marR="556895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"/>
                <a:cs typeface="Arial"/>
              </a:rPr>
              <a:t>The action potential is 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transmitted to the CNS </a:t>
            </a:r>
            <a:r>
              <a:rPr lang="en-US" dirty="0">
                <a:latin typeface="Arial"/>
                <a:cs typeface="Arial"/>
              </a:rPr>
              <a:t>by afferent neurons.</a:t>
            </a:r>
          </a:p>
          <a:p>
            <a:pPr marL="355600" marR="556895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"/>
                <a:cs typeface="Arial"/>
              </a:rPr>
              <a:t>In the CNS, the 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action potential is translated into information.</a:t>
            </a:r>
          </a:p>
          <a:p>
            <a:pPr marL="355600" marR="556895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"/>
                <a:cs typeface="Arial"/>
              </a:rPr>
              <a:t>The 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information is processed </a:t>
            </a:r>
            <a:r>
              <a:rPr lang="en-US" dirty="0">
                <a:latin typeface="Arial"/>
                <a:cs typeface="Arial"/>
              </a:rPr>
              <a:t>and the person becomes aware of the given stimulus</a:t>
            </a:r>
            <a:r>
              <a:rPr lang="en-US" dirty="0" smtClean="0">
                <a:latin typeface="Arial"/>
                <a:cs typeface="Arial"/>
              </a:rPr>
              <a:t>.</a:t>
            </a:r>
            <a:endParaRPr lang="sr-Latn-RS" dirty="0" smtClean="0">
              <a:latin typeface="Arial"/>
              <a:cs typeface="Arial"/>
            </a:endParaRPr>
          </a:p>
          <a:p>
            <a:pPr marL="12700" marR="556895" algn="ctr">
              <a:lnSpc>
                <a:spcPct val="12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sr-Latn-RS" b="1" u="sng" dirty="0" smtClean="0">
                <a:latin typeface="Arial"/>
                <a:cs typeface="Arial"/>
              </a:rPr>
              <a:t>Receptor types</a:t>
            </a:r>
            <a:endParaRPr lang="en-US" b="1" u="sng" dirty="0">
              <a:latin typeface="Arial"/>
              <a:cs typeface="Arial"/>
            </a:endParaRPr>
          </a:p>
          <a:p>
            <a:pPr marL="355600" marR="556895" indent="-342900" algn="ctr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"/>
                <a:cs typeface="Arial"/>
              </a:rPr>
              <a:t>Mechanoreceptors</a:t>
            </a:r>
          </a:p>
          <a:p>
            <a:pPr marL="355600" marR="556895" indent="-342900" algn="ctr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"/>
                <a:cs typeface="Arial"/>
              </a:rPr>
              <a:t>Chemoreceptors</a:t>
            </a:r>
          </a:p>
          <a:p>
            <a:pPr marL="355600" marR="556895" indent="-342900" algn="ctr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err="1">
                <a:latin typeface="Arial"/>
                <a:cs typeface="Arial"/>
              </a:rPr>
              <a:t>Thermoreceptors</a:t>
            </a:r>
            <a:endParaRPr lang="en-US" dirty="0">
              <a:latin typeface="Arial"/>
              <a:cs typeface="Arial"/>
            </a:endParaRPr>
          </a:p>
          <a:p>
            <a:pPr marL="355600" marR="556895" indent="-342900" algn="ctr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"/>
                <a:cs typeface="Arial"/>
              </a:rPr>
              <a:t>Baroreceptors</a:t>
            </a:r>
          </a:p>
          <a:p>
            <a:pPr marL="355600" marR="556895" indent="-342900" algn="ctr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"/>
                <a:cs typeface="Arial"/>
              </a:rPr>
              <a:t>Photoreceptors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90600" y="228600"/>
            <a:ext cx="6906577" cy="574040"/>
          </a:xfrm>
        </p:spPr>
        <p:txBody>
          <a:bodyPr/>
          <a:lstStyle/>
          <a:p>
            <a:pPr algn="ctr"/>
            <a:r>
              <a:rPr lang="en-US" dirty="0"/>
              <a:t>Receptors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276600" y="4343400"/>
            <a:ext cx="27501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sr-Latn-RS" sz="3600" b="1" spc="-5" dirty="0" smtClean="0">
                <a:solidFill>
                  <a:srgbClr val="212121"/>
                </a:solidFill>
                <a:latin typeface="Arial"/>
                <a:cs typeface="Arial"/>
              </a:rPr>
              <a:t>EYE</a:t>
            </a:r>
            <a:endParaRPr sz="3600" dirty="0"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04800" y="1089893"/>
            <a:ext cx="5628640" cy="3616375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065">
              <a:lnSpc>
                <a:spcPct val="100000"/>
              </a:lnSpc>
              <a:spcBef>
                <a:spcPts val="1060"/>
              </a:spcBef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The </a:t>
            </a:r>
            <a:r>
              <a:rPr lang="sr-Latn-RS" dirty="0" smtClean="0">
                <a:latin typeface="Arial MT"/>
                <a:cs typeface="Arial MT"/>
              </a:rPr>
              <a:t>eye </a:t>
            </a:r>
            <a:r>
              <a:rPr lang="en-US" dirty="0" smtClean="0">
                <a:latin typeface="Arial MT"/>
                <a:cs typeface="Arial MT"/>
              </a:rPr>
              <a:t>consists of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 MT"/>
                <a:cs typeface="Arial MT"/>
              </a:rPr>
              <a:t>eye</a:t>
            </a: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ball </a:t>
            </a:r>
            <a:r>
              <a:rPr lang="sr-Latn-RS" dirty="0" smtClean="0">
                <a:latin typeface="Arial MT"/>
                <a:cs typeface="Arial MT"/>
              </a:rPr>
              <a:t>and </a:t>
            </a:r>
            <a:r>
              <a:rPr lang="en-US" dirty="0" smtClean="0">
                <a:solidFill>
                  <a:srgbClr val="FF0000"/>
                </a:solidFill>
                <a:latin typeface="Arial MT"/>
                <a:cs typeface="Arial MT"/>
              </a:rPr>
              <a:t>a</a:t>
            </a: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ssociated</a:t>
            </a:r>
            <a:r>
              <a:rPr lang="en-US" dirty="0" smtClean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organs </a:t>
            </a:r>
            <a:r>
              <a:rPr lang="en-US" dirty="0">
                <a:latin typeface="Arial MT"/>
                <a:cs typeface="Arial MT"/>
              </a:rPr>
              <a:t>of the eye (</a:t>
            </a:r>
            <a:r>
              <a:rPr lang="en-US" dirty="0" err="1">
                <a:latin typeface="Arial MT"/>
                <a:cs typeface="Arial MT"/>
              </a:rPr>
              <a:t>organa</a:t>
            </a:r>
            <a:r>
              <a:rPr lang="en-US" dirty="0">
                <a:latin typeface="Arial MT"/>
                <a:cs typeface="Arial MT"/>
              </a:rPr>
              <a:t> oculi </a:t>
            </a:r>
            <a:r>
              <a:rPr lang="en-US" dirty="0" err="1">
                <a:latin typeface="Arial MT"/>
                <a:cs typeface="Arial MT"/>
              </a:rPr>
              <a:t>accessoria</a:t>
            </a:r>
            <a:r>
              <a:rPr lang="en-US" dirty="0">
                <a:latin typeface="Arial MT"/>
                <a:cs typeface="Arial MT"/>
              </a:rPr>
              <a:t>)</a:t>
            </a:r>
          </a:p>
          <a:p>
            <a:pPr marL="12065">
              <a:lnSpc>
                <a:spcPct val="100000"/>
              </a:lnSpc>
              <a:spcBef>
                <a:spcPts val="1060"/>
              </a:spcBef>
              <a:tabLst>
                <a:tab pos="355600" algn="l"/>
                <a:tab pos="356235" algn="l"/>
              </a:tabLst>
            </a:pPr>
            <a:endParaRPr lang="sr-Latn-RS" dirty="0" smtClean="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106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smtClean="0">
                <a:latin typeface="Arial MT"/>
                <a:cs typeface="Arial MT"/>
              </a:rPr>
              <a:t>eyeball</a:t>
            </a:r>
            <a:endParaRPr lang="en-US" dirty="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106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optic </a:t>
            </a:r>
            <a:r>
              <a:rPr lang="en-US" dirty="0" smtClean="0">
                <a:latin typeface="Arial MT"/>
                <a:cs typeface="Arial MT"/>
              </a:rPr>
              <a:t>nerve</a:t>
            </a:r>
            <a:endParaRPr lang="en-US" dirty="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106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muscles of the eye socket</a:t>
            </a:r>
          </a:p>
          <a:p>
            <a:pPr marL="355600" indent="-343535">
              <a:lnSpc>
                <a:spcPct val="100000"/>
              </a:lnSpc>
              <a:spcBef>
                <a:spcPts val="106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eye </a:t>
            </a:r>
            <a:r>
              <a:rPr lang="en-US" dirty="0" smtClean="0">
                <a:latin typeface="Arial MT"/>
                <a:cs typeface="Arial MT"/>
              </a:rPr>
              <a:t>lids</a:t>
            </a:r>
            <a:endParaRPr lang="sr-Latn-RS" dirty="0" smtClean="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1060"/>
              </a:spcBef>
              <a:buChar char="•"/>
              <a:tabLst>
                <a:tab pos="355600" algn="l"/>
                <a:tab pos="356235" algn="l"/>
              </a:tabLst>
            </a:pPr>
            <a:r>
              <a:rPr lang="sr-Latn-RS" dirty="0" smtClean="0">
                <a:latin typeface="Arial MT"/>
                <a:cs typeface="Arial MT"/>
              </a:rPr>
              <a:t>conjuctiva</a:t>
            </a:r>
            <a:endParaRPr lang="en-US" dirty="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106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smtClean="0">
                <a:latin typeface="Arial MT"/>
                <a:cs typeface="Arial MT"/>
              </a:rPr>
              <a:t>lacrimal </a:t>
            </a:r>
            <a:r>
              <a:rPr lang="en-US" dirty="0">
                <a:latin typeface="Arial MT"/>
                <a:cs typeface="Arial MT"/>
              </a:rPr>
              <a:t>apparatus</a:t>
            </a:r>
            <a:endParaRPr sz="1800" dirty="0">
              <a:latin typeface="Arial MT"/>
              <a:cs typeface="Arial M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1539"/>
          <a:stretch/>
        </p:blipFill>
        <p:spPr>
          <a:xfrm>
            <a:off x="3962400" y="2057400"/>
            <a:ext cx="4932449" cy="35052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1752600"/>
            <a:ext cx="4038600" cy="30557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255" algn="ctr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69444"/>
              <a:tabLst>
                <a:tab pos="354965" algn="l"/>
                <a:tab pos="355600" algn="l"/>
              </a:tabLst>
            </a:pPr>
            <a:r>
              <a:rPr lang="en-US" dirty="0" smtClean="0">
                <a:latin typeface="Arial MT"/>
                <a:cs typeface="Arial MT"/>
              </a:rPr>
              <a:t>Eye</a:t>
            </a:r>
            <a:r>
              <a:rPr lang="sr-Latn-RS" dirty="0" smtClean="0">
                <a:latin typeface="Arial MT"/>
                <a:cs typeface="Arial MT"/>
              </a:rPr>
              <a:t>ball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is composed of three concentric tunics or </a:t>
            </a:r>
            <a:r>
              <a:rPr lang="en-US" dirty="0" smtClean="0">
                <a:latin typeface="Arial MT"/>
                <a:cs typeface="Arial MT"/>
              </a:rPr>
              <a:t>layers</a:t>
            </a:r>
            <a:endParaRPr lang="sr-Latn-RS" dirty="0" smtClean="0">
              <a:latin typeface="Arial MT"/>
              <a:cs typeface="Arial MT"/>
            </a:endParaRPr>
          </a:p>
          <a:p>
            <a:pPr marL="12700" marR="8255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69444"/>
              <a:tabLst>
                <a:tab pos="354965" algn="l"/>
                <a:tab pos="355600" algn="l"/>
              </a:tabLst>
            </a:pPr>
            <a:endParaRPr lang="en-US" dirty="0">
              <a:latin typeface="Arial MT"/>
              <a:cs typeface="Arial MT"/>
            </a:endParaRPr>
          </a:p>
          <a:p>
            <a:pPr marL="355600" marR="8255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69444"/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 smtClean="0">
                <a:latin typeface="Arial MT"/>
                <a:cs typeface="Arial MT"/>
              </a:rPr>
              <a:t>A </a:t>
            </a:r>
            <a:r>
              <a:rPr lang="en-US" dirty="0">
                <a:latin typeface="Arial MT"/>
                <a:cs typeface="Arial MT"/>
              </a:rPr>
              <a:t>tough external </a:t>
            </a:r>
            <a:r>
              <a:rPr lang="en-US" b="1" dirty="0">
                <a:solidFill>
                  <a:srgbClr val="FF0000"/>
                </a:solidFill>
                <a:latin typeface="Arial MT"/>
                <a:cs typeface="Arial MT"/>
              </a:rPr>
              <a:t>fibrous layer </a:t>
            </a:r>
            <a:r>
              <a:rPr lang="en-US" dirty="0">
                <a:latin typeface="Arial MT"/>
                <a:cs typeface="Arial MT"/>
              </a:rPr>
              <a:t>consisting of the </a:t>
            </a:r>
            <a:r>
              <a:rPr lang="en-US" dirty="0" smtClean="0">
                <a:solidFill>
                  <a:srgbClr val="7030A0"/>
                </a:solidFill>
                <a:latin typeface="Arial MT"/>
                <a:cs typeface="Arial MT"/>
              </a:rPr>
              <a:t>scler</a:t>
            </a:r>
            <a:r>
              <a:rPr lang="en-US" dirty="0" smtClean="0">
                <a:latin typeface="Arial MT"/>
                <a:cs typeface="Arial MT"/>
              </a:rPr>
              <a:t>a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and </a:t>
            </a:r>
            <a:r>
              <a:rPr lang="en-US" dirty="0">
                <a:latin typeface="Arial MT"/>
                <a:cs typeface="Arial MT"/>
              </a:rPr>
              <a:t>the transparent</a:t>
            </a:r>
            <a:r>
              <a:rPr lang="en-US" dirty="0">
                <a:solidFill>
                  <a:srgbClr val="7030A0"/>
                </a:solidFill>
                <a:latin typeface="Arial MT"/>
                <a:cs typeface="Arial MT"/>
              </a:rPr>
              <a:t> cornea</a:t>
            </a:r>
            <a:r>
              <a:rPr lang="en-US" dirty="0">
                <a:latin typeface="Arial MT"/>
                <a:cs typeface="Arial MT"/>
              </a:rPr>
              <a:t>;</a:t>
            </a:r>
          </a:p>
          <a:p>
            <a:pPr marL="355600" marR="8255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69444"/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 smtClean="0">
                <a:latin typeface="Arial MT"/>
                <a:cs typeface="Arial MT"/>
              </a:rPr>
              <a:t>A </a:t>
            </a:r>
            <a:r>
              <a:rPr lang="en-US" dirty="0">
                <a:latin typeface="Arial MT"/>
                <a:cs typeface="Arial MT"/>
              </a:rPr>
              <a:t>middle </a:t>
            </a:r>
            <a:r>
              <a:rPr lang="en-US" b="1" dirty="0">
                <a:solidFill>
                  <a:srgbClr val="FF0000"/>
                </a:solidFill>
                <a:latin typeface="Arial MT"/>
                <a:cs typeface="Arial MT"/>
              </a:rPr>
              <a:t>vascular layer </a:t>
            </a:r>
            <a:r>
              <a:rPr lang="en-US" dirty="0">
                <a:latin typeface="Arial MT"/>
                <a:cs typeface="Arial MT"/>
              </a:rPr>
              <a:t>consisting of the </a:t>
            </a:r>
            <a:r>
              <a:rPr lang="en-US" dirty="0">
                <a:solidFill>
                  <a:srgbClr val="7030A0"/>
                </a:solidFill>
                <a:latin typeface="Arial MT"/>
                <a:cs typeface="Arial MT"/>
              </a:rPr>
              <a:t>choroid</a:t>
            </a:r>
            <a:r>
              <a:rPr lang="en-US" dirty="0" smtClean="0">
                <a:solidFill>
                  <a:srgbClr val="7030A0"/>
                </a:solidFill>
                <a:latin typeface="Arial MT"/>
                <a:cs typeface="Arial MT"/>
              </a:rPr>
              <a:t>,</a:t>
            </a:r>
            <a:r>
              <a:rPr lang="sr-Latn-RS" dirty="0" smtClean="0">
                <a:solidFill>
                  <a:srgbClr val="7030A0"/>
                </a:solidFill>
                <a:latin typeface="Arial MT"/>
                <a:cs typeface="Arial MT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Arial MT"/>
                <a:cs typeface="Arial MT"/>
              </a:rPr>
              <a:t>ciliary </a:t>
            </a:r>
            <a:r>
              <a:rPr lang="en-US" dirty="0">
                <a:solidFill>
                  <a:srgbClr val="7030A0"/>
                </a:solidFill>
                <a:latin typeface="Arial MT"/>
                <a:cs typeface="Arial MT"/>
              </a:rPr>
              <a:t>body, and </a:t>
            </a:r>
            <a:r>
              <a:rPr lang="en-US" dirty="0" smtClean="0">
                <a:solidFill>
                  <a:srgbClr val="7030A0"/>
                </a:solidFill>
                <a:latin typeface="Arial MT"/>
                <a:cs typeface="Arial MT"/>
              </a:rPr>
              <a:t>iris</a:t>
            </a:r>
            <a:endParaRPr lang="en-US" dirty="0">
              <a:solidFill>
                <a:srgbClr val="7030A0"/>
              </a:solidFill>
              <a:latin typeface="Arial MT"/>
              <a:cs typeface="Arial MT"/>
            </a:endParaRPr>
          </a:p>
          <a:p>
            <a:pPr marL="355600" marR="8255" indent="-342900">
              <a:lnSpc>
                <a:spcPct val="120000"/>
              </a:lnSpc>
              <a:spcBef>
                <a:spcPts val="100"/>
              </a:spcBef>
              <a:buClr>
                <a:srgbClr val="0000FF"/>
              </a:buClr>
              <a:buSzPct val="69444"/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 smtClean="0">
                <a:latin typeface="Arial MT"/>
                <a:cs typeface="Arial MT"/>
              </a:rPr>
              <a:t>An </a:t>
            </a:r>
            <a:r>
              <a:rPr lang="en-US" b="1" dirty="0">
                <a:solidFill>
                  <a:srgbClr val="FF0000"/>
                </a:solidFill>
                <a:latin typeface="Arial MT"/>
                <a:cs typeface="Arial MT"/>
              </a:rPr>
              <a:t>inner sensory layer</a:t>
            </a:r>
            <a:r>
              <a:rPr lang="en-US" dirty="0">
                <a:latin typeface="Arial MT"/>
                <a:cs typeface="Arial MT"/>
              </a:rPr>
              <a:t>, the </a:t>
            </a:r>
            <a:r>
              <a:rPr lang="en-US" dirty="0" smtClean="0">
                <a:solidFill>
                  <a:srgbClr val="7030A0"/>
                </a:solidFill>
                <a:latin typeface="Arial MT"/>
                <a:cs typeface="Arial MT"/>
              </a:rPr>
              <a:t>retina</a:t>
            </a:r>
            <a:r>
              <a:rPr lang="sr-Latn-RS" dirty="0">
                <a:latin typeface="Arial MT"/>
                <a:cs typeface="Arial MT"/>
              </a:rPr>
              <a:t>.</a:t>
            </a:r>
            <a:endParaRPr sz="1800" dirty="0">
              <a:latin typeface="Arial MT"/>
              <a:cs typeface="Arial M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t="17406"/>
          <a:stretch/>
        </p:blipFill>
        <p:spPr>
          <a:xfrm>
            <a:off x="4457700" y="2209800"/>
            <a:ext cx="4648200" cy="2713018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90800" y="304800"/>
            <a:ext cx="39751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pc="-25" dirty="0"/>
              <a:t>F</a:t>
            </a:r>
            <a:r>
              <a:rPr spc="-5" dirty="0" err="1" smtClean="0"/>
              <a:t>ibro</a:t>
            </a:r>
            <a:r>
              <a:rPr lang="sr-Latn-RS" spc="-5" dirty="0" smtClean="0"/>
              <a:t>u</a:t>
            </a:r>
            <a:r>
              <a:rPr spc="-5" dirty="0" smtClean="0"/>
              <a:t>s</a:t>
            </a:r>
            <a:r>
              <a:rPr lang="sr-Latn-RS" spc="-5" dirty="0" smtClean="0"/>
              <a:t> layer</a:t>
            </a:r>
            <a:endParaRPr spc="-5" dirty="0"/>
          </a:p>
        </p:txBody>
      </p:sp>
      <p:sp>
        <p:nvSpPr>
          <p:cNvPr id="7" name="Rectangle 6"/>
          <p:cNvSpPr/>
          <p:nvPr/>
        </p:nvSpPr>
        <p:spPr>
          <a:xfrm>
            <a:off x="304800" y="2057400"/>
            <a:ext cx="3657600" cy="300082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Arial MT"/>
              </a:rPr>
              <a:t>The white posterior five-sixths of this layer is the </a:t>
            </a:r>
            <a:r>
              <a:rPr lang="en-US" b="1" u="sng" dirty="0" smtClean="0">
                <a:solidFill>
                  <a:srgbClr val="FF0000"/>
                </a:solidFill>
                <a:latin typeface="Arial MT"/>
              </a:rPr>
              <a:t>sclera</a:t>
            </a:r>
            <a:r>
              <a:rPr lang="en-US" dirty="0" smtClean="0">
                <a:latin typeface="Arial MT"/>
              </a:rPr>
              <a:t>. </a:t>
            </a:r>
            <a:r>
              <a:rPr lang="en-US" dirty="0">
                <a:latin typeface="Arial MT"/>
              </a:rPr>
              <a:t>The sclera averages 0.5 mm in thickness and consists mainly of dense connective tissue, with flat bundles of type I collagen parallel to the organ </a:t>
            </a:r>
            <a:r>
              <a:rPr lang="en-US" dirty="0" smtClean="0">
                <a:latin typeface="Arial MT"/>
              </a:rPr>
              <a:t>surface</a:t>
            </a:r>
            <a:r>
              <a:rPr lang="sr-Latn-RS" dirty="0" smtClean="0">
                <a:latin typeface="Arial MT"/>
              </a:rPr>
              <a:t>. </a:t>
            </a:r>
            <a:endParaRPr lang="en-US" dirty="0">
              <a:latin typeface="Arial M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19600" y="1219200"/>
            <a:ext cx="4572000" cy="563231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r>
              <a:rPr lang="en-US" dirty="0"/>
              <a:t>In contrast to the sclera, the anterior one-sixth of the </a:t>
            </a:r>
            <a:r>
              <a:rPr lang="en-US" dirty="0" smtClean="0"/>
              <a:t>eye—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b="1" u="sng" dirty="0">
                <a:solidFill>
                  <a:srgbClr val="FF0000"/>
                </a:solidFill>
              </a:rPr>
              <a:t>cornea</a:t>
            </a:r>
            <a:r>
              <a:rPr lang="en-US" dirty="0"/>
              <a:t>—is transparent and completely </a:t>
            </a:r>
            <a:r>
              <a:rPr lang="en-US" dirty="0" smtClean="0"/>
              <a:t>avascular. </a:t>
            </a:r>
            <a:r>
              <a:rPr lang="sr-Latn-RS" dirty="0" smtClean="0"/>
              <a:t> C</a:t>
            </a:r>
            <a:r>
              <a:rPr lang="en-US" dirty="0" err="1" smtClean="0"/>
              <a:t>ornea</a:t>
            </a:r>
            <a:r>
              <a:rPr lang="en-US" dirty="0" smtClean="0"/>
              <a:t> </a:t>
            </a:r>
            <a:r>
              <a:rPr lang="en-US" dirty="0"/>
              <a:t>shows five distinct layers: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An external </a:t>
            </a:r>
            <a:r>
              <a:rPr lang="en-US" dirty="0">
                <a:solidFill>
                  <a:srgbClr val="7030A0"/>
                </a:solidFill>
              </a:rPr>
              <a:t>corneal epithelium</a:t>
            </a:r>
            <a:r>
              <a:rPr lang="en-US" dirty="0"/>
              <a:t>, which is a stratified squamous epithelium;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An </a:t>
            </a:r>
            <a:r>
              <a:rPr lang="en-US" dirty="0">
                <a:solidFill>
                  <a:srgbClr val="7030A0"/>
                </a:solidFill>
              </a:rPr>
              <a:t>anterior limiting membrane </a:t>
            </a:r>
            <a:r>
              <a:rPr lang="en-US" dirty="0"/>
              <a:t>(Bowman membrane), which is the basement membrane beneath the corneal epithelium;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The thick </a:t>
            </a:r>
            <a:r>
              <a:rPr lang="en-US" dirty="0" smtClean="0">
                <a:solidFill>
                  <a:srgbClr val="7030A0"/>
                </a:solidFill>
              </a:rPr>
              <a:t>stroma</a:t>
            </a:r>
            <a:r>
              <a:rPr lang="sr-Latn-RS" dirty="0" smtClean="0"/>
              <a:t> built from collagen type I lamellae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A </a:t>
            </a:r>
            <a:r>
              <a:rPr lang="en-US" dirty="0">
                <a:solidFill>
                  <a:srgbClr val="7030A0"/>
                </a:solidFill>
              </a:rPr>
              <a:t>posterior limiting membrane </a:t>
            </a:r>
            <a:r>
              <a:rPr lang="en-US" dirty="0"/>
              <a:t>(Descemet’s membrane), which is the basement membrane of the endothelium; and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An inner simple squamous </a:t>
            </a:r>
            <a:r>
              <a:rPr lang="en-US" dirty="0" err="1" smtClean="0">
                <a:solidFill>
                  <a:srgbClr val="7030A0"/>
                </a:solidFill>
              </a:rPr>
              <a:t>endot</a:t>
            </a:r>
            <a:r>
              <a:rPr lang="sr-Latn-RS" dirty="0" smtClean="0">
                <a:solidFill>
                  <a:srgbClr val="7030A0"/>
                </a:solidFill>
              </a:rPr>
              <a:t>helium</a:t>
            </a:r>
            <a:endParaRPr 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62000" y="609600"/>
            <a:ext cx="7266305" cy="48331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The respiratory system can be divided into two functional components: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endParaRPr lang="sr-Latn-RS" dirty="0" smtClean="0">
              <a:latin typeface="Arial MT"/>
              <a:cs typeface="Arial MT"/>
            </a:endParaRPr>
          </a:p>
          <a:p>
            <a:pPr marL="12700" marR="5080">
              <a:lnSpc>
                <a:spcPct val="12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sr-Latn-RS" b="1" u="sng" dirty="0" smtClean="0">
                <a:latin typeface="Arial MT"/>
                <a:cs typeface="Arial MT"/>
              </a:rPr>
              <a:t>Conducting</a:t>
            </a:r>
            <a:r>
              <a:rPr lang="en-US" b="1" u="sng" dirty="0" smtClean="0">
                <a:latin typeface="Arial MT"/>
                <a:cs typeface="Arial MT"/>
              </a:rPr>
              <a:t> </a:t>
            </a:r>
            <a:r>
              <a:rPr lang="en-US" b="1" u="sng" dirty="0">
                <a:latin typeface="Arial MT"/>
                <a:cs typeface="Arial MT"/>
              </a:rPr>
              <a:t>part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Nasal </a:t>
            </a:r>
            <a:r>
              <a:rPr lang="en-US" dirty="0" err="1" smtClean="0">
                <a:latin typeface="Arial MT"/>
                <a:cs typeface="Arial MT"/>
              </a:rPr>
              <a:t>cavit</a:t>
            </a:r>
            <a:r>
              <a:rPr lang="sr-Latn-RS" dirty="0" smtClean="0">
                <a:latin typeface="Arial MT"/>
                <a:cs typeface="Arial MT"/>
              </a:rPr>
              <a:t>ies</a:t>
            </a:r>
            <a:endParaRPr lang="en-US" dirty="0">
              <a:latin typeface="Arial MT"/>
              <a:cs typeface="Arial MT"/>
            </a:endParaRP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Nasopharynx, oropharynx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Larynx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Trachea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Bronchi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err="1">
                <a:latin typeface="Arial MT"/>
                <a:cs typeface="Arial MT"/>
              </a:rPr>
              <a:t>Preterminal</a:t>
            </a:r>
            <a:r>
              <a:rPr lang="en-US" dirty="0">
                <a:latin typeface="Arial MT"/>
                <a:cs typeface="Arial MT"/>
              </a:rPr>
              <a:t> and terminal </a:t>
            </a:r>
            <a:r>
              <a:rPr lang="en-US" dirty="0" smtClean="0">
                <a:latin typeface="Arial MT"/>
                <a:cs typeface="Arial MT"/>
              </a:rPr>
              <a:t>bronchioles</a:t>
            </a:r>
            <a:endParaRPr lang="sr-Latn-RS" dirty="0" smtClean="0">
              <a:latin typeface="Arial MT"/>
              <a:cs typeface="Arial MT"/>
            </a:endParaRP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endParaRPr lang="en-US" dirty="0">
              <a:latin typeface="Arial MT"/>
              <a:cs typeface="Arial MT"/>
            </a:endParaRPr>
          </a:p>
          <a:p>
            <a:pPr marL="12700" marR="5080">
              <a:lnSpc>
                <a:spcPct val="12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en-US" b="1" u="sng" dirty="0">
                <a:latin typeface="Arial MT"/>
                <a:cs typeface="Arial MT"/>
              </a:rPr>
              <a:t>Respiratory part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Respiratory bronchioles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Alveolar saccules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Alveoli</a:t>
            </a:r>
            <a:endParaRPr sz="1800" dirty="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08603" y="470725"/>
            <a:ext cx="15271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Cornea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690" y="1447800"/>
            <a:ext cx="6477000" cy="504825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874702" y="1416939"/>
            <a:ext cx="2816860" cy="40508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7495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The </a:t>
            </a:r>
            <a:r>
              <a:rPr lang="en-US" dirty="0" smtClean="0">
                <a:latin typeface="Arial MT"/>
                <a:cs typeface="Arial MT"/>
              </a:rPr>
              <a:t>vascular </a:t>
            </a:r>
            <a:r>
              <a:rPr lang="en-US" dirty="0">
                <a:latin typeface="Arial MT"/>
                <a:cs typeface="Arial MT"/>
              </a:rPr>
              <a:t>layer of the eye is rich in blood vessels of different caliber.</a:t>
            </a:r>
          </a:p>
          <a:p>
            <a:pPr marL="355600" marR="27495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It is located between the sclera and the retina</a:t>
            </a:r>
            <a:r>
              <a:rPr lang="en-US" dirty="0" smtClean="0">
                <a:latin typeface="Arial MT"/>
                <a:cs typeface="Arial MT"/>
              </a:rPr>
              <a:t>.</a:t>
            </a:r>
            <a:endParaRPr lang="sr-Latn-RS" dirty="0" smtClean="0">
              <a:latin typeface="Arial MT"/>
              <a:cs typeface="Arial MT"/>
            </a:endParaRPr>
          </a:p>
          <a:p>
            <a:pPr marL="355600" marR="274955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endParaRPr lang="en-US" dirty="0">
              <a:latin typeface="Arial MT"/>
              <a:cs typeface="Arial MT"/>
            </a:endParaRPr>
          </a:p>
          <a:p>
            <a:pPr marL="12700" marR="274955" algn="ctr">
              <a:lnSpc>
                <a:spcPct val="11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It is divided into three segments:</a:t>
            </a:r>
          </a:p>
          <a:p>
            <a:pPr marL="355600" marR="274955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C</a:t>
            </a:r>
            <a:r>
              <a:rPr lang="en-US" dirty="0" err="1" smtClean="0">
                <a:solidFill>
                  <a:srgbClr val="FF0000"/>
                </a:solidFill>
                <a:latin typeface="Arial MT"/>
                <a:cs typeface="Arial MT"/>
              </a:rPr>
              <a:t>horoid</a:t>
            </a:r>
            <a:endParaRPr lang="en-US" dirty="0">
              <a:solidFill>
                <a:srgbClr val="FF0000"/>
              </a:solidFill>
              <a:latin typeface="Arial MT"/>
              <a:cs typeface="Arial MT"/>
            </a:endParaRPr>
          </a:p>
          <a:p>
            <a:pPr marL="355600" marR="274955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C</a:t>
            </a:r>
            <a:r>
              <a:rPr lang="en-US" dirty="0" err="1" smtClean="0">
                <a:solidFill>
                  <a:srgbClr val="FF0000"/>
                </a:solidFill>
                <a:latin typeface="Arial MT"/>
                <a:cs typeface="Arial MT"/>
              </a:rPr>
              <a:t>iliar</a:t>
            </a: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y body</a:t>
            </a:r>
            <a:endParaRPr lang="en-US" dirty="0">
              <a:solidFill>
                <a:srgbClr val="FF0000"/>
              </a:solidFill>
              <a:latin typeface="Arial MT"/>
              <a:cs typeface="Arial MT"/>
            </a:endParaRPr>
          </a:p>
          <a:p>
            <a:pPr marL="355600" marR="274955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I</a:t>
            </a:r>
            <a:r>
              <a:rPr lang="en-US" dirty="0" err="1" smtClean="0">
                <a:solidFill>
                  <a:srgbClr val="FF0000"/>
                </a:solidFill>
                <a:latin typeface="Arial MT"/>
                <a:cs typeface="Arial MT"/>
              </a:rPr>
              <a:t>ris</a:t>
            </a:r>
            <a:endParaRPr sz="1800" dirty="0">
              <a:solidFill>
                <a:srgbClr val="FF0000"/>
              </a:solidFill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30225" y="1690687"/>
            <a:ext cx="5104130" cy="4215130"/>
            <a:chOff x="530225" y="1690687"/>
            <a:chExt cx="5104130" cy="421513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4461" y="1705228"/>
              <a:ext cx="5084759" cy="419570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34987" y="1695450"/>
              <a:ext cx="5094605" cy="4205605"/>
            </a:xfrm>
            <a:custGeom>
              <a:avLst/>
              <a:gdLst/>
              <a:ahLst/>
              <a:cxnLst/>
              <a:rect l="l" t="t" r="r" b="b"/>
              <a:pathLst>
                <a:path w="5094605" h="4205605">
                  <a:moveTo>
                    <a:pt x="0" y="0"/>
                  </a:moveTo>
                  <a:lnTo>
                    <a:pt x="5094287" y="0"/>
                  </a:lnTo>
                  <a:lnTo>
                    <a:pt x="5094287" y="4205287"/>
                  </a:lnTo>
                  <a:lnTo>
                    <a:pt x="0" y="420528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47052" y="5951346"/>
            <a:ext cx="11531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3"/>
              </a:rPr>
              <a:t>faculty.une.edu/com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Uvea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228600"/>
            <a:ext cx="21386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Choroidea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2400" y="990600"/>
            <a:ext cx="3581400" cy="532197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180"/>
              </a:spcBef>
              <a:buChar char="•"/>
              <a:tabLst>
                <a:tab pos="355600" algn="l"/>
                <a:tab pos="356235" algn="l"/>
              </a:tabLst>
            </a:pPr>
            <a:r>
              <a:rPr lang="sr-Latn-RS" dirty="0" smtClean="0">
                <a:latin typeface="Arial MT"/>
                <a:cs typeface="Arial MT"/>
              </a:rPr>
              <a:t>L</a:t>
            </a:r>
            <a:r>
              <a:rPr lang="en-US" dirty="0" err="1" smtClean="0">
                <a:latin typeface="Arial MT"/>
                <a:cs typeface="Arial MT"/>
              </a:rPr>
              <a:t>ayer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of the posterior wall of the eyeball, </a:t>
            </a:r>
            <a:r>
              <a:rPr lang="en-US" dirty="0" smtClean="0">
                <a:latin typeface="Arial MT"/>
                <a:cs typeface="Arial MT"/>
              </a:rPr>
              <a:t>loosely </a:t>
            </a:r>
            <a:r>
              <a:rPr lang="en-US" dirty="0">
                <a:latin typeface="Arial MT"/>
                <a:cs typeface="Arial MT"/>
              </a:rPr>
              <a:t>attached to the tunica </a:t>
            </a:r>
            <a:r>
              <a:rPr lang="en-US" dirty="0" err="1">
                <a:latin typeface="Arial MT"/>
                <a:cs typeface="Arial MT"/>
              </a:rPr>
              <a:t>fibrosa</a:t>
            </a:r>
            <a:r>
              <a:rPr lang="en-US" dirty="0" smtClean="0">
                <a:latin typeface="Arial MT"/>
                <a:cs typeface="Arial MT"/>
              </a:rPr>
              <a:t>.</a:t>
            </a:r>
            <a:endParaRPr lang="sr-Latn-RS" dirty="0" smtClean="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1180"/>
              </a:spcBef>
              <a:buChar char="•"/>
              <a:tabLst>
                <a:tab pos="355600" algn="l"/>
                <a:tab pos="356235" algn="l"/>
              </a:tabLst>
            </a:pPr>
            <a:r>
              <a:rPr lang="sr-Latn-RS" dirty="0" smtClean="0">
                <a:latin typeface="Arial MT"/>
                <a:cs typeface="Arial MT"/>
              </a:rPr>
              <a:t>C</a:t>
            </a:r>
            <a:r>
              <a:rPr lang="en-US" dirty="0" err="1" smtClean="0">
                <a:latin typeface="Arial MT"/>
                <a:cs typeface="Arial MT"/>
              </a:rPr>
              <a:t>omposed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of loose connective tissue </a:t>
            </a:r>
            <a:r>
              <a:rPr lang="en-US" dirty="0" smtClean="0">
                <a:latin typeface="Arial MT"/>
                <a:cs typeface="Arial MT"/>
              </a:rPr>
              <a:t>housing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abundant </a:t>
            </a:r>
            <a:r>
              <a:rPr lang="en-US" dirty="0">
                <a:latin typeface="Arial MT"/>
                <a:cs typeface="Arial MT"/>
              </a:rPr>
              <a:t>fibroblasts, many blood vessels, </a:t>
            </a:r>
            <a:r>
              <a:rPr lang="en-US" dirty="0" smtClean="0">
                <a:latin typeface="Arial MT"/>
                <a:cs typeface="Arial MT"/>
              </a:rPr>
              <a:t>and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numerous </a:t>
            </a:r>
            <a:r>
              <a:rPr lang="en-US" dirty="0">
                <a:latin typeface="Arial MT"/>
                <a:cs typeface="Arial MT"/>
              </a:rPr>
              <a:t>melanocytes that impart </a:t>
            </a:r>
            <a:r>
              <a:rPr lang="en-US" dirty="0" smtClean="0">
                <a:latin typeface="Arial MT"/>
                <a:cs typeface="Arial MT"/>
              </a:rPr>
              <a:t>the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characteristic </a:t>
            </a:r>
            <a:r>
              <a:rPr lang="en-US" dirty="0">
                <a:latin typeface="Arial MT"/>
                <a:cs typeface="Arial MT"/>
              </a:rPr>
              <a:t>black color to the choroid. </a:t>
            </a:r>
            <a:endParaRPr lang="sr-Latn-RS" dirty="0" smtClean="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118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smtClean="0">
                <a:latin typeface="Arial MT"/>
                <a:cs typeface="Arial MT"/>
              </a:rPr>
              <a:t>The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inner region</a:t>
            </a:r>
            <a:r>
              <a:rPr lang="sr-Latn-RS" dirty="0" smtClean="0">
                <a:latin typeface="Arial MT"/>
                <a:cs typeface="Arial MT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Arial MT"/>
                <a:cs typeface="Arial MT"/>
              </a:rPr>
              <a:t>choriocapillary</a:t>
            </a: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 MT"/>
                <a:cs typeface="Arial MT"/>
              </a:rPr>
              <a:t>layer</a:t>
            </a:r>
            <a:r>
              <a:rPr lang="en-US" dirty="0">
                <a:latin typeface="Arial MT"/>
                <a:cs typeface="Arial MT"/>
              </a:rPr>
              <a:t>, is especially rich in </a:t>
            </a:r>
            <a:r>
              <a:rPr lang="sr-Latn-RS" dirty="0" smtClean="0">
                <a:latin typeface="Arial MT"/>
                <a:cs typeface="Arial MT"/>
              </a:rPr>
              <a:t>fenestrated </a:t>
            </a:r>
            <a:r>
              <a:rPr lang="en-US" dirty="0" smtClean="0">
                <a:latin typeface="Arial MT"/>
                <a:cs typeface="Arial MT"/>
              </a:rPr>
              <a:t>capillaries and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nourishes </a:t>
            </a:r>
            <a:r>
              <a:rPr lang="en-US" dirty="0">
                <a:latin typeface="Arial MT"/>
                <a:cs typeface="Arial MT"/>
              </a:rPr>
              <a:t>the retina, </a:t>
            </a:r>
            <a:endParaRPr lang="sr-Latn-RS" dirty="0" smtClean="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118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smtClean="0">
                <a:solidFill>
                  <a:srgbClr val="FF0000"/>
                </a:solidFill>
                <a:latin typeface="Arial MT"/>
                <a:cs typeface="Arial MT"/>
              </a:rPr>
              <a:t>Bruch’s membrane </a:t>
            </a:r>
            <a:r>
              <a:rPr lang="sr-Latn-RS" dirty="0" smtClean="0">
                <a:latin typeface="Arial MT"/>
                <a:cs typeface="Arial MT"/>
              </a:rPr>
              <a:t>separates choroidea from retina</a:t>
            </a:r>
            <a:endParaRPr lang="en-US" dirty="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43247" y="315150"/>
            <a:ext cx="64801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pc="-5" dirty="0" smtClean="0"/>
              <a:t>Ciliary body</a:t>
            </a: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52400" y="1336675"/>
            <a:ext cx="4648200" cy="514807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marR="5080" indent="-285750" algn="just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</a:tabLst>
            </a:pPr>
            <a:r>
              <a:rPr lang="sr-Latn-RS" b="1" dirty="0" smtClean="0">
                <a:solidFill>
                  <a:srgbClr val="FF0000"/>
                </a:solidFill>
                <a:latin typeface="Arial MT"/>
              </a:rPr>
              <a:t>Ciliary muscle - </a:t>
            </a:r>
            <a:r>
              <a:rPr lang="en-US" dirty="0">
                <a:latin typeface="Arial MT"/>
              </a:rPr>
              <a:t>bundles of smooth muscles, known </a:t>
            </a:r>
            <a:r>
              <a:rPr lang="en-US" dirty="0" smtClean="0">
                <a:latin typeface="Arial MT"/>
              </a:rPr>
              <a:t>as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the </a:t>
            </a:r>
            <a:r>
              <a:rPr lang="en-US" dirty="0">
                <a:latin typeface="Arial MT"/>
              </a:rPr>
              <a:t>ciliary muscle, are located within </a:t>
            </a:r>
            <a:r>
              <a:rPr lang="en-US" dirty="0" smtClean="0">
                <a:latin typeface="Arial MT"/>
              </a:rPr>
              <a:t>the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ciliary </a:t>
            </a:r>
            <a:r>
              <a:rPr lang="en-US" dirty="0">
                <a:latin typeface="Arial MT"/>
              </a:rPr>
              <a:t>body</a:t>
            </a:r>
            <a:r>
              <a:rPr lang="en-US" dirty="0" smtClean="0">
                <a:latin typeface="Arial MT"/>
              </a:rPr>
              <a:t>.</a:t>
            </a:r>
            <a:endParaRPr lang="sr-Latn-RS" dirty="0" smtClean="0">
              <a:latin typeface="Arial MT"/>
            </a:endParaRPr>
          </a:p>
          <a:p>
            <a:pPr marL="298450" marR="5080" indent="-285750" algn="just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</a:tabLst>
            </a:pPr>
            <a:endParaRPr lang="sr-Latn-RS" dirty="0" smtClean="0">
              <a:latin typeface="Arial MT"/>
            </a:endParaRPr>
          </a:p>
          <a:p>
            <a:pPr marL="298450" marR="5080" indent="-285750" algn="just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</a:tabLst>
            </a:pPr>
            <a:r>
              <a:rPr lang="sr-Latn-RS" b="1" dirty="0" smtClean="0">
                <a:solidFill>
                  <a:srgbClr val="FF0000"/>
                </a:solidFill>
                <a:latin typeface="Arial MT"/>
              </a:rPr>
              <a:t>C</a:t>
            </a:r>
            <a:r>
              <a:rPr lang="en-US" b="1" dirty="0" err="1" smtClean="0">
                <a:solidFill>
                  <a:srgbClr val="FF0000"/>
                </a:solidFill>
                <a:latin typeface="Arial MT"/>
              </a:rPr>
              <a:t>iliary</a:t>
            </a:r>
            <a:r>
              <a:rPr lang="en-US" b="1" dirty="0" smtClean="0">
                <a:solidFill>
                  <a:srgbClr val="FF0000"/>
                </a:solidFill>
                <a:latin typeface="Arial MT"/>
              </a:rPr>
              <a:t> processes</a:t>
            </a:r>
            <a:r>
              <a:rPr lang="sr-Latn-RS" b="1" dirty="0" smtClean="0">
                <a:solidFill>
                  <a:srgbClr val="FF0000"/>
                </a:solidFill>
                <a:latin typeface="Arial MT"/>
              </a:rPr>
              <a:t> </a:t>
            </a:r>
            <a:r>
              <a:rPr lang="sr-Latn-RS" dirty="0" smtClean="0">
                <a:solidFill>
                  <a:srgbClr val="FF0000"/>
                </a:solidFill>
                <a:latin typeface="Arial MT"/>
              </a:rPr>
              <a:t> (about 75) </a:t>
            </a:r>
            <a:r>
              <a:rPr lang="sr-Latn-RS" dirty="0" smtClean="0">
                <a:latin typeface="Arial MT"/>
              </a:rPr>
              <a:t>lined by a double layer columnar epithelium</a:t>
            </a:r>
            <a:r>
              <a:rPr lang="sr-Latn-RS" dirty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specialized </a:t>
            </a:r>
            <a:r>
              <a:rPr lang="en-US" dirty="0">
                <a:latin typeface="Arial MT"/>
              </a:rPr>
              <a:t>for secretion of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aqueous </a:t>
            </a:r>
            <a:r>
              <a:rPr lang="en-US" dirty="0" smtClean="0">
                <a:solidFill>
                  <a:srgbClr val="7030A0"/>
                </a:solidFill>
                <a:latin typeface="Arial MT"/>
              </a:rPr>
              <a:t>humor</a:t>
            </a:r>
            <a:r>
              <a:rPr lang="sr-Latn-RS" dirty="0" smtClean="0">
                <a:solidFill>
                  <a:srgbClr val="7030A0"/>
                </a:solidFill>
                <a:latin typeface="Arial MT"/>
              </a:rPr>
              <a:t>.</a:t>
            </a:r>
            <a:r>
              <a:rPr lang="en-US" dirty="0" smtClean="0">
                <a:latin typeface="Arial MT"/>
              </a:rPr>
              <a:t> </a:t>
            </a:r>
            <a:r>
              <a:rPr lang="en-US" dirty="0">
                <a:latin typeface="Arial MT"/>
              </a:rPr>
              <a:t>The inner surface of the </a:t>
            </a:r>
            <a:r>
              <a:rPr lang="en-US" dirty="0" smtClean="0">
                <a:latin typeface="Arial MT"/>
              </a:rPr>
              <a:t>ciliary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body </a:t>
            </a:r>
            <a:r>
              <a:rPr lang="en-US" dirty="0">
                <a:latin typeface="Arial MT"/>
              </a:rPr>
              <a:t>and ciliary processes are lined with the </a:t>
            </a:r>
            <a:r>
              <a:rPr lang="en-US" i="1" dirty="0" smtClean="0">
                <a:latin typeface="Arial MT"/>
              </a:rPr>
              <a:t>pars</a:t>
            </a:r>
            <a:r>
              <a:rPr lang="sr-Latn-RS" i="1" dirty="0" smtClean="0">
                <a:latin typeface="Arial MT"/>
              </a:rPr>
              <a:t> </a:t>
            </a:r>
            <a:r>
              <a:rPr lang="en-US" i="1" dirty="0" err="1" smtClean="0">
                <a:latin typeface="Arial MT"/>
              </a:rPr>
              <a:t>ciliaris</a:t>
            </a:r>
            <a:r>
              <a:rPr lang="en-US" i="1" dirty="0" smtClean="0">
                <a:latin typeface="Arial MT"/>
              </a:rPr>
              <a:t> </a:t>
            </a:r>
            <a:r>
              <a:rPr lang="en-US" i="1" dirty="0">
                <a:latin typeface="Arial MT"/>
              </a:rPr>
              <a:t>of the retina </a:t>
            </a:r>
            <a:r>
              <a:rPr lang="en-US" dirty="0">
                <a:latin typeface="Arial MT"/>
              </a:rPr>
              <a:t>(a non–light-sensitive </a:t>
            </a:r>
            <a:r>
              <a:rPr lang="en-US" dirty="0" smtClean="0">
                <a:latin typeface="Arial MT"/>
              </a:rPr>
              <a:t>layer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of </a:t>
            </a:r>
            <a:r>
              <a:rPr lang="en-US" dirty="0">
                <a:latin typeface="Arial MT"/>
              </a:rPr>
              <a:t>the retina</a:t>
            </a:r>
            <a:r>
              <a:rPr lang="en-US" dirty="0" smtClean="0">
                <a:latin typeface="Arial MT"/>
              </a:rPr>
              <a:t>)</a:t>
            </a:r>
            <a:endParaRPr lang="sr-Latn-RS" dirty="0" smtClean="0">
              <a:latin typeface="Arial MT"/>
            </a:endParaRPr>
          </a:p>
          <a:p>
            <a:pPr marL="298450" marR="5080" indent="-285750" algn="just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</a:tabLst>
            </a:pPr>
            <a:endParaRPr lang="sr-Latn-RS" dirty="0" smtClean="0">
              <a:latin typeface="Arial MT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b="1" dirty="0" err="1">
                <a:solidFill>
                  <a:srgbClr val="FF0000"/>
                </a:solidFill>
                <a:latin typeface="Arial MT"/>
              </a:rPr>
              <a:t>Zonule</a:t>
            </a:r>
            <a:r>
              <a:rPr lang="en-US" b="1" dirty="0">
                <a:solidFill>
                  <a:srgbClr val="FF0000"/>
                </a:solidFill>
                <a:latin typeface="Arial MT"/>
              </a:rPr>
              <a:t> fibers</a:t>
            </a:r>
            <a:r>
              <a:rPr lang="en-US" dirty="0">
                <a:latin typeface="Arial MT"/>
              </a:rPr>
              <a:t>, composed of </a:t>
            </a:r>
            <a:r>
              <a:rPr lang="en-US" dirty="0" err="1" smtClean="0">
                <a:latin typeface="Arial MT"/>
              </a:rPr>
              <a:t>fibrillin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radiate </a:t>
            </a:r>
            <a:r>
              <a:rPr lang="en-US" dirty="0">
                <a:latin typeface="Arial MT"/>
              </a:rPr>
              <a:t>out from the ciliary processes of </a:t>
            </a:r>
            <a:r>
              <a:rPr lang="en-US" dirty="0" smtClean="0">
                <a:latin typeface="Arial MT"/>
              </a:rPr>
              <a:t>the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anterior </a:t>
            </a:r>
            <a:r>
              <a:rPr lang="en-US" dirty="0">
                <a:latin typeface="Arial MT"/>
              </a:rPr>
              <a:t>portion of the ciliary body to </a:t>
            </a:r>
            <a:r>
              <a:rPr lang="en-US" dirty="0" smtClean="0">
                <a:latin typeface="Arial MT"/>
              </a:rPr>
              <a:t>insert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into </a:t>
            </a:r>
            <a:r>
              <a:rPr lang="en-US" dirty="0">
                <a:latin typeface="Arial MT"/>
              </a:rPr>
              <a:t>the lens </a:t>
            </a:r>
            <a:r>
              <a:rPr lang="en-US" dirty="0" smtClean="0">
                <a:latin typeface="Arial MT"/>
              </a:rPr>
              <a:t>capsule</a:t>
            </a:r>
            <a:r>
              <a:rPr lang="sr-Latn-RS" dirty="0" smtClean="0">
                <a:latin typeface="Arial MT"/>
              </a:rPr>
              <a:t>.</a:t>
            </a:r>
            <a:endParaRPr sz="1800" dirty="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922837" y="1331912"/>
            <a:ext cx="3829050" cy="5099050"/>
            <a:chOff x="4922837" y="1331912"/>
            <a:chExt cx="3829050" cy="509905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38712" y="1347787"/>
              <a:ext cx="3809999" cy="50799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927600" y="1336675"/>
              <a:ext cx="3819525" cy="5089525"/>
            </a:xfrm>
            <a:custGeom>
              <a:avLst/>
              <a:gdLst/>
              <a:ahLst/>
              <a:cxnLst/>
              <a:rect l="l" t="t" r="r" b="b"/>
              <a:pathLst>
                <a:path w="3819525" h="5089525">
                  <a:moveTo>
                    <a:pt x="0" y="0"/>
                  </a:moveTo>
                  <a:lnTo>
                    <a:pt x="3819525" y="0"/>
                  </a:lnTo>
                  <a:lnTo>
                    <a:pt x="3819525" y="5089525"/>
                  </a:lnTo>
                  <a:lnTo>
                    <a:pt x="0" y="5089525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316152" y="6470459"/>
            <a:ext cx="136969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3"/>
              </a:rPr>
              <a:t>teaching.anhb.uwa.edu.au</a:t>
            </a:r>
            <a:endParaRPr sz="9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0" y="-76200"/>
            <a:ext cx="3962400" cy="2971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28800" y="2286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 smtClean="0"/>
              <a:t>Double-layered pigmented epithelium of the ciliary body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399" y="2895600"/>
            <a:ext cx="5973467" cy="39624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3543" y="381000"/>
            <a:ext cx="26739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dirty="0" smtClean="0"/>
              <a:t>Iris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13664" y="1779206"/>
            <a:ext cx="3293745" cy="3677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It builds the </a:t>
            </a:r>
            <a:r>
              <a:rPr lang="en-US" dirty="0" smtClean="0">
                <a:latin typeface="Arial MT"/>
                <a:cs typeface="Arial MT"/>
              </a:rPr>
              <a:t>front </a:t>
            </a:r>
            <a:r>
              <a:rPr lang="en-US" dirty="0">
                <a:latin typeface="Arial MT"/>
                <a:cs typeface="Arial MT"/>
              </a:rPr>
              <a:t>part of the vascular layer of the eyeball.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It has the shape of a round plate with a central </a:t>
            </a:r>
            <a:r>
              <a:rPr lang="en-US" dirty="0" smtClean="0">
                <a:latin typeface="Arial MT"/>
                <a:cs typeface="Arial MT"/>
              </a:rPr>
              <a:t>opening</a:t>
            </a:r>
            <a:r>
              <a:rPr lang="sr-Latn-RS" dirty="0" smtClean="0">
                <a:latin typeface="Arial MT"/>
                <a:cs typeface="Arial MT"/>
              </a:rPr>
              <a:t>, 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the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pupil.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It separates the anterior from the posterior chamber of the eye.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It forms a contractile diaphragm in front of the lens.</a:t>
            </a:r>
            <a:endParaRPr sz="1800" dirty="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13124" y="1705229"/>
            <a:ext cx="5084746" cy="419570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703637" y="1695450"/>
            <a:ext cx="5094605" cy="4205605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>
              <a:latin typeface="Times New Roman"/>
              <a:cs typeface="Times New Roman"/>
            </a:endParaRPr>
          </a:p>
          <a:p>
            <a:pPr marR="264160" algn="r">
              <a:lnSpc>
                <a:spcPct val="100000"/>
              </a:lnSpc>
              <a:spcBef>
                <a:spcPts val="5"/>
              </a:spcBef>
            </a:pPr>
            <a:r>
              <a:rPr sz="10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3"/>
              </a:rPr>
              <a:t>faculty.une.edu/com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38482" y="1563457"/>
            <a:ext cx="3671887" cy="489585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05985" y="304800"/>
            <a:ext cx="635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Iri</a:t>
            </a:r>
            <a:r>
              <a:rPr dirty="0"/>
              <a:t>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919518" y="1450657"/>
            <a:ext cx="3681729" cy="4905375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46990" rIns="0" bIns="0" rtlCol="0">
            <a:spAutoFit/>
          </a:bodyPr>
          <a:lstStyle/>
          <a:p>
            <a:pPr marL="167005">
              <a:lnSpc>
                <a:spcPct val="100000"/>
              </a:lnSpc>
              <a:spcBef>
                <a:spcPts val="370"/>
              </a:spcBef>
            </a:pPr>
            <a:r>
              <a:rPr sz="9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3"/>
              </a:rPr>
              <a:t>teaching.anhb.uwa.edu.au</a:t>
            </a:r>
            <a:endParaRPr sz="900">
              <a:latin typeface="Arial MT"/>
              <a:cs typeface="Arial M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8985" y="948690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sr-Latn-RS" dirty="0" smtClean="0"/>
              <a:t>From the front</a:t>
            </a:r>
          </a:p>
          <a:p>
            <a:pPr algn="ctr"/>
            <a:endParaRPr lang="sr-Latn-RS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r-Latn-RS" dirty="0" smtClean="0">
                <a:solidFill>
                  <a:srgbClr val="FF0000"/>
                </a:solidFill>
              </a:rPr>
              <a:t>Flattened fibroblasts and melanocytes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r-Latn-RS" dirty="0" smtClean="0">
                <a:solidFill>
                  <a:srgbClr val="FF0000"/>
                </a:solidFill>
              </a:rPr>
              <a:t>Stroma (pigmented CT)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r-Latn-RS" dirty="0" smtClean="0">
                <a:solidFill>
                  <a:srgbClr val="FF0000"/>
                </a:solidFill>
              </a:rPr>
              <a:t>Muscle layer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r-Latn-RS" dirty="0" smtClean="0">
                <a:solidFill>
                  <a:srgbClr val="FF0000"/>
                </a:solidFill>
              </a:rPr>
              <a:t>Epithelium - two-layered cuboidal</a:t>
            </a:r>
          </a:p>
          <a:p>
            <a:endParaRPr lang="sr-Latn-RS" dirty="0"/>
          </a:p>
          <a:p>
            <a:pPr algn="ctr"/>
            <a:endParaRPr lang="sr-Latn-RS" dirty="0" smtClean="0"/>
          </a:p>
          <a:p>
            <a:pPr algn="ctr"/>
            <a:r>
              <a:rPr lang="en-US" dirty="0" smtClean="0"/>
              <a:t>The </a:t>
            </a:r>
            <a:r>
              <a:rPr lang="en-US" dirty="0"/>
              <a:t>iris has two </a:t>
            </a:r>
            <a:r>
              <a:rPr lang="en-US" dirty="0" smtClean="0"/>
              <a:t>intrinsic</a:t>
            </a:r>
            <a:r>
              <a:rPr lang="sr-Latn-RS" dirty="0" smtClean="0"/>
              <a:t> </a:t>
            </a:r>
            <a:r>
              <a:rPr lang="en-US" dirty="0" smtClean="0"/>
              <a:t>muscles</a:t>
            </a:r>
            <a:r>
              <a:rPr lang="sr-Latn-RS" dirty="0" smtClean="0"/>
              <a:t> (</a:t>
            </a:r>
            <a:r>
              <a:rPr lang="sr-Latn-RS" dirty="0" smtClean="0">
                <a:solidFill>
                  <a:srgbClr val="7030A0"/>
                </a:solidFill>
              </a:rPr>
              <a:t>both on the posteior sid</a:t>
            </a:r>
            <a:r>
              <a:rPr lang="sr-Latn-RS" dirty="0" smtClean="0"/>
              <a:t>e)</a:t>
            </a:r>
          </a:p>
          <a:p>
            <a:endParaRPr lang="en-US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• </a:t>
            </a:r>
            <a:r>
              <a:rPr lang="en-US" dirty="0" smtClean="0">
                <a:solidFill>
                  <a:srgbClr val="7030A0"/>
                </a:solidFill>
              </a:rPr>
              <a:t>The </a:t>
            </a:r>
            <a:r>
              <a:rPr lang="sr-Latn-RS" dirty="0" smtClean="0">
                <a:solidFill>
                  <a:srgbClr val="7030A0"/>
                </a:solidFill>
              </a:rPr>
              <a:t>mi</a:t>
            </a:r>
            <a:r>
              <a:rPr lang="en-US" dirty="0" err="1" smtClean="0">
                <a:solidFill>
                  <a:srgbClr val="7030A0"/>
                </a:solidFill>
              </a:rPr>
              <a:t>oepithelial</a:t>
            </a:r>
            <a:r>
              <a:rPr lang="sr-Latn-RS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cells </a:t>
            </a:r>
            <a:r>
              <a:rPr lang="en-US" dirty="0"/>
              <a:t>form a partially pigmented epithelial layer and extend</a:t>
            </a:r>
          </a:p>
          <a:p>
            <a:r>
              <a:rPr lang="en-US" dirty="0"/>
              <a:t>contractile processes </a:t>
            </a:r>
            <a:r>
              <a:rPr lang="en-US" dirty="0" smtClean="0"/>
              <a:t>radially</a:t>
            </a:r>
            <a:r>
              <a:rPr lang="sr-Latn-RS" dirty="0" smtClean="0"/>
              <a:t> and form </a:t>
            </a:r>
            <a:r>
              <a:rPr lang="en-US" dirty="0" smtClean="0">
                <a:solidFill>
                  <a:srgbClr val="7030A0"/>
                </a:solidFill>
              </a:rPr>
              <a:t>dilator </a:t>
            </a:r>
            <a:r>
              <a:rPr lang="en-US" dirty="0" err="1">
                <a:solidFill>
                  <a:srgbClr val="7030A0"/>
                </a:solidFill>
              </a:rPr>
              <a:t>pupillae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muscle</a:t>
            </a:r>
            <a:r>
              <a:rPr lang="en-US" dirty="0" smtClean="0"/>
              <a:t>. </a:t>
            </a:r>
            <a:r>
              <a:rPr lang="en-US" dirty="0"/>
              <a:t>Contraction of this </a:t>
            </a:r>
            <a:r>
              <a:rPr lang="en-US" dirty="0" smtClean="0"/>
              <a:t>muscle</a:t>
            </a:r>
            <a:r>
              <a:rPr lang="sr-Latn-RS" dirty="0" smtClean="0"/>
              <a:t> </a:t>
            </a:r>
            <a:r>
              <a:rPr lang="en-US" dirty="0" smtClean="0"/>
              <a:t>dilates </a:t>
            </a:r>
            <a:r>
              <a:rPr lang="en-US" dirty="0"/>
              <a:t>the pupil in low light levels</a:t>
            </a:r>
            <a:r>
              <a:rPr lang="en-US" dirty="0" smtClean="0"/>
              <a:t>.</a:t>
            </a:r>
            <a:endParaRPr lang="sr-Latn-RS" dirty="0" smtClean="0"/>
          </a:p>
          <a:p>
            <a:endParaRPr lang="en-US" dirty="0"/>
          </a:p>
          <a:p>
            <a:r>
              <a:rPr lang="en-US" dirty="0"/>
              <a:t>• </a:t>
            </a:r>
            <a:r>
              <a:rPr lang="en-US" dirty="0" smtClean="0"/>
              <a:t>The </a:t>
            </a:r>
            <a:r>
              <a:rPr lang="sr-Latn-RS" dirty="0" smtClean="0"/>
              <a:t>s</a:t>
            </a:r>
            <a:r>
              <a:rPr lang="en-US" dirty="0" err="1" smtClean="0"/>
              <a:t>mooth</a:t>
            </a:r>
            <a:r>
              <a:rPr lang="en-US" dirty="0" smtClean="0"/>
              <a:t> </a:t>
            </a:r>
            <a:r>
              <a:rPr lang="en-US" dirty="0"/>
              <a:t>muscle fibers </a:t>
            </a:r>
            <a:r>
              <a:rPr lang="en-US" dirty="0" smtClean="0"/>
              <a:t>form</a:t>
            </a:r>
            <a:r>
              <a:rPr lang="sr-Latn-RS" dirty="0" smtClean="0"/>
              <a:t> </a:t>
            </a:r>
            <a:r>
              <a:rPr lang="en-US" dirty="0" smtClean="0">
                <a:solidFill>
                  <a:srgbClr val="7030A0"/>
                </a:solidFill>
              </a:rPr>
              <a:t>sphincter </a:t>
            </a:r>
            <a:r>
              <a:rPr lang="en-US" dirty="0" err="1">
                <a:solidFill>
                  <a:srgbClr val="7030A0"/>
                </a:solidFill>
              </a:rPr>
              <a:t>pupillae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muscle</a:t>
            </a:r>
            <a:r>
              <a:rPr lang="sr-Latn-RS" dirty="0">
                <a:solidFill>
                  <a:srgbClr val="7030A0"/>
                </a:solidFill>
              </a:rPr>
              <a:t> </a:t>
            </a:r>
            <a:r>
              <a:rPr lang="sr-Latn-RS" dirty="0" smtClean="0"/>
              <a:t>as a c</a:t>
            </a:r>
            <a:r>
              <a:rPr lang="en-US" dirty="0" err="1" smtClean="0"/>
              <a:t>oncentric</a:t>
            </a:r>
            <a:r>
              <a:rPr lang="en-US" dirty="0" smtClean="0"/>
              <a:t> </a:t>
            </a:r>
            <a:r>
              <a:rPr lang="en-US" dirty="0"/>
              <a:t>ring around the </a:t>
            </a:r>
            <a:r>
              <a:rPr lang="en-US" dirty="0" smtClean="0"/>
              <a:t>pupil</a:t>
            </a:r>
            <a:r>
              <a:rPr lang="sr-Latn-RS" dirty="0" smtClean="0"/>
              <a:t>.</a:t>
            </a:r>
            <a:r>
              <a:rPr lang="en-US" dirty="0" smtClean="0"/>
              <a:t> Contractions </a:t>
            </a:r>
            <a:r>
              <a:rPr lang="en-US" dirty="0"/>
              <a:t>constrict the pupil in bright light</a:t>
            </a:r>
            <a:r>
              <a:rPr lang="en-US" dirty="0" smtClean="0"/>
              <a:t>.</a:t>
            </a:r>
            <a:endParaRPr lang="sr-Latn-RS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51681" y="174815"/>
            <a:ext cx="543623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16255">
              <a:lnSpc>
                <a:spcPct val="100000"/>
              </a:lnSpc>
              <a:spcBef>
                <a:spcPts val="100"/>
              </a:spcBef>
            </a:pPr>
            <a:r>
              <a:rPr lang="sr-Latn-RS" sz="3200" spc="-10" dirty="0" smtClean="0"/>
              <a:t>R</a:t>
            </a:r>
            <a:r>
              <a:rPr sz="3200" spc="-10" dirty="0" err="1" smtClean="0"/>
              <a:t>etina</a:t>
            </a: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533400" y="5334000"/>
            <a:ext cx="8303260" cy="1250342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355600" marR="5080" indent="-343535">
              <a:spcBef>
                <a:spcPts val="670"/>
              </a:spcBef>
              <a:buChar char="•"/>
              <a:tabLst>
                <a:tab pos="354965" algn="l"/>
                <a:tab pos="356235" algn="l"/>
              </a:tabLst>
            </a:pPr>
            <a:r>
              <a:rPr lang="sr-Latn-RS" sz="1600" dirty="0">
                <a:latin typeface="Arial MT"/>
                <a:cs typeface="Arial MT"/>
              </a:rPr>
              <a:t>P</a:t>
            </a:r>
            <a:r>
              <a:rPr lang="en-US" sz="1600" dirty="0" smtClean="0">
                <a:latin typeface="Arial MT"/>
                <a:cs typeface="Arial MT"/>
              </a:rPr>
              <a:t>arts </a:t>
            </a:r>
            <a:r>
              <a:rPr lang="en-US" sz="1600" dirty="0">
                <a:latin typeface="Arial MT"/>
                <a:cs typeface="Arial MT"/>
              </a:rPr>
              <a:t>belonging to the iris and the ciliary body are not capable </a:t>
            </a:r>
            <a:r>
              <a:rPr lang="en-US" sz="1600" dirty="0" smtClean="0">
                <a:latin typeface="Arial MT"/>
                <a:cs typeface="Arial MT"/>
              </a:rPr>
              <a:t>of</a:t>
            </a:r>
            <a:r>
              <a:rPr lang="sr-Latn-RS" sz="1600" dirty="0" smtClean="0">
                <a:latin typeface="Arial MT"/>
                <a:cs typeface="Arial MT"/>
              </a:rPr>
              <a:t> </a:t>
            </a:r>
            <a:r>
              <a:rPr lang="en-US" sz="1600" dirty="0" smtClean="0">
                <a:latin typeface="Arial MT"/>
                <a:cs typeface="Arial MT"/>
              </a:rPr>
              <a:t>receiving </a:t>
            </a:r>
            <a:r>
              <a:rPr lang="en-US" sz="1600" dirty="0" err="1">
                <a:latin typeface="Arial MT"/>
                <a:cs typeface="Arial MT"/>
              </a:rPr>
              <a:t>photosensations</a:t>
            </a:r>
            <a:r>
              <a:rPr lang="en-US" sz="1600" dirty="0">
                <a:latin typeface="Arial MT"/>
                <a:cs typeface="Arial MT"/>
              </a:rPr>
              <a:t> </a:t>
            </a:r>
            <a:r>
              <a:rPr lang="sr-Latn-RS" sz="1600" dirty="0" smtClean="0">
                <a:latin typeface="Arial MT"/>
                <a:cs typeface="Arial MT"/>
              </a:rPr>
              <a:t>but </a:t>
            </a:r>
            <a:r>
              <a:rPr lang="en-US" sz="1600" dirty="0" smtClean="0">
                <a:latin typeface="Arial MT"/>
                <a:cs typeface="Arial MT"/>
              </a:rPr>
              <a:t>contains </a:t>
            </a:r>
            <a:r>
              <a:rPr lang="en-US" sz="1600" dirty="0">
                <a:latin typeface="Arial MT"/>
                <a:cs typeface="Arial MT"/>
              </a:rPr>
              <a:t>only pigment epithelium </a:t>
            </a:r>
            <a:r>
              <a:rPr lang="sr-Latn-RS" sz="1600" dirty="0" smtClean="0">
                <a:latin typeface="Arial MT"/>
                <a:cs typeface="Arial MT"/>
              </a:rPr>
              <a:t>- blind </a:t>
            </a:r>
            <a:r>
              <a:rPr lang="sr-Latn-RS" sz="1600" dirty="0" smtClean="0">
                <a:solidFill>
                  <a:srgbClr val="7030A0"/>
                </a:solidFill>
                <a:latin typeface="Arial MT"/>
                <a:cs typeface="Arial MT"/>
              </a:rPr>
              <a:t>(pigmented) part</a:t>
            </a:r>
            <a:r>
              <a:rPr lang="en-US" sz="1600" dirty="0" smtClean="0">
                <a:latin typeface="Arial MT"/>
                <a:cs typeface="Arial MT"/>
              </a:rPr>
              <a:t>.</a:t>
            </a:r>
            <a:endParaRPr lang="en-US" sz="1600" dirty="0">
              <a:latin typeface="Arial MT"/>
              <a:cs typeface="Arial MT"/>
            </a:endParaRPr>
          </a:p>
          <a:p>
            <a:pPr marL="355600" marR="5080" indent="-343535">
              <a:spcBef>
                <a:spcPts val="670"/>
              </a:spcBef>
              <a:buChar char="•"/>
              <a:tabLst>
                <a:tab pos="354965" algn="l"/>
                <a:tab pos="356235" algn="l"/>
              </a:tabLst>
            </a:pPr>
            <a:r>
              <a:rPr lang="en-US" sz="1600" dirty="0">
                <a:latin typeface="Arial MT"/>
                <a:cs typeface="Arial MT"/>
              </a:rPr>
              <a:t>The back part is photosensitive </a:t>
            </a:r>
            <a:r>
              <a:rPr lang="en-US" sz="1600" dirty="0" smtClean="0">
                <a:latin typeface="Arial MT"/>
                <a:cs typeface="Arial MT"/>
              </a:rPr>
              <a:t>– </a:t>
            </a:r>
            <a:r>
              <a:rPr lang="sr-Latn-RS" sz="1600" dirty="0" smtClean="0">
                <a:solidFill>
                  <a:srgbClr val="7030A0"/>
                </a:solidFill>
                <a:latin typeface="Arial MT"/>
                <a:cs typeface="Arial MT"/>
              </a:rPr>
              <a:t>neural </a:t>
            </a:r>
            <a:r>
              <a:rPr lang="en-US" sz="1600" dirty="0" smtClean="0">
                <a:solidFill>
                  <a:srgbClr val="7030A0"/>
                </a:solidFill>
                <a:latin typeface="Arial MT"/>
                <a:cs typeface="Arial MT"/>
              </a:rPr>
              <a:t>retina</a:t>
            </a:r>
            <a:endParaRPr lang="en-US" sz="1600" dirty="0">
              <a:solidFill>
                <a:srgbClr val="7030A0"/>
              </a:solidFill>
              <a:latin typeface="Arial MT"/>
              <a:cs typeface="Arial MT"/>
            </a:endParaRPr>
          </a:p>
          <a:p>
            <a:pPr marL="355600" marR="5080" indent="-343535">
              <a:spcBef>
                <a:spcPts val="670"/>
              </a:spcBef>
              <a:buChar char="•"/>
              <a:tabLst>
                <a:tab pos="354965" algn="l"/>
                <a:tab pos="356235" algn="l"/>
              </a:tabLst>
            </a:pPr>
            <a:r>
              <a:rPr lang="en-US" sz="1600" dirty="0">
                <a:latin typeface="Arial MT"/>
                <a:cs typeface="Arial MT"/>
              </a:rPr>
              <a:t>The border of the blind and optic part </a:t>
            </a:r>
            <a:r>
              <a:rPr lang="en-US" sz="1600" dirty="0">
                <a:solidFill>
                  <a:srgbClr val="00B0F0"/>
                </a:solidFill>
                <a:latin typeface="Arial MT"/>
                <a:cs typeface="Arial MT"/>
              </a:rPr>
              <a:t>- </a:t>
            </a:r>
            <a:r>
              <a:rPr lang="en-US" sz="1600" dirty="0" err="1">
                <a:solidFill>
                  <a:srgbClr val="00B0F0"/>
                </a:solidFill>
                <a:latin typeface="Arial MT"/>
                <a:cs typeface="Arial MT"/>
              </a:rPr>
              <a:t>ora</a:t>
            </a:r>
            <a:r>
              <a:rPr lang="en-US" sz="1600" dirty="0">
                <a:solidFill>
                  <a:srgbClr val="00B0F0"/>
                </a:solidFill>
                <a:latin typeface="Arial MT"/>
                <a:cs typeface="Arial MT"/>
              </a:rPr>
              <a:t> </a:t>
            </a:r>
            <a:r>
              <a:rPr lang="en-US" sz="1600" dirty="0" err="1">
                <a:solidFill>
                  <a:srgbClr val="00B0F0"/>
                </a:solidFill>
                <a:latin typeface="Arial MT"/>
                <a:cs typeface="Arial MT"/>
              </a:rPr>
              <a:t>serrata</a:t>
            </a:r>
            <a:r>
              <a:rPr lang="en-US" sz="1600" dirty="0">
                <a:solidFill>
                  <a:srgbClr val="00B0F0"/>
                </a:solidFill>
                <a:latin typeface="Arial MT"/>
                <a:cs typeface="Arial MT"/>
              </a:rPr>
              <a:t>.</a:t>
            </a:r>
            <a:endParaRPr sz="1600" dirty="0">
              <a:solidFill>
                <a:srgbClr val="00B0F0"/>
              </a:solidFill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489095" y="990600"/>
            <a:ext cx="6161405" cy="4162425"/>
            <a:chOff x="1538287" y="1403350"/>
            <a:chExt cx="6161405" cy="416242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52991" y="1418054"/>
              <a:ext cx="6131631" cy="414337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543050" y="1408112"/>
              <a:ext cx="6151880" cy="4152900"/>
            </a:xfrm>
            <a:custGeom>
              <a:avLst/>
              <a:gdLst/>
              <a:ahLst/>
              <a:cxnLst/>
              <a:rect l="l" t="t" r="r" b="b"/>
              <a:pathLst>
                <a:path w="6151880" h="4152900">
                  <a:moveTo>
                    <a:pt x="0" y="0"/>
                  </a:moveTo>
                  <a:lnTo>
                    <a:pt x="6151562" y="0"/>
                  </a:lnTo>
                  <a:lnTo>
                    <a:pt x="6151562" y="4152900"/>
                  </a:lnTo>
                  <a:lnTo>
                    <a:pt x="0" y="415290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4523" y="181800"/>
            <a:ext cx="3838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pc="-5" dirty="0" smtClean="0"/>
              <a:t>Neural </a:t>
            </a:r>
            <a:r>
              <a:rPr spc="-5" dirty="0" smtClean="0"/>
              <a:t>retina</a:t>
            </a: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329565" y="1114227"/>
            <a:ext cx="4573270" cy="5497018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065">
              <a:lnSpc>
                <a:spcPct val="100000"/>
              </a:lnSpc>
              <a:spcBef>
                <a:spcPts val="385"/>
              </a:spcBef>
              <a:tabLst>
                <a:tab pos="354965" algn="l"/>
                <a:tab pos="356235" algn="l"/>
              </a:tabLst>
            </a:pPr>
            <a:r>
              <a:rPr lang="en-US" dirty="0"/>
              <a:t>There are the following types of neurons in the retina:</a:t>
            </a:r>
          </a:p>
          <a:p>
            <a:pPr marL="355600" indent="-343535">
              <a:lnSpc>
                <a:spcPct val="100000"/>
              </a:lnSpc>
              <a:spcBef>
                <a:spcPts val="385"/>
              </a:spcBef>
              <a:buChar char="•"/>
              <a:tabLst>
                <a:tab pos="354965" algn="l"/>
                <a:tab pos="356235" algn="l"/>
              </a:tabLst>
            </a:pPr>
            <a:r>
              <a:rPr lang="en-US" dirty="0" smtClean="0">
                <a:solidFill>
                  <a:srgbClr val="FF0000"/>
                </a:solidFill>
              </a:rPr>
              <a:t>Photoreceptors</a:t>
            </a:r>
            <a:r>
              <a:rPr lang="sr-Latn-RS" dirty="0" smtClean="0"/>
              <a:t> rods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sr-Latn-RS" dirty="0" smtClean="0"/>
              <a:t>cones </a:t>
            </a:r>
            <a:r>
              <a:rPr lang="en-US" dirty="0" smtClean="0"/>
              <a:t>(</a:t>
            </a:r>
            <a:r>
              <a:rPr lang="en-US" dirty="0"/>
              <a:t>first neuron of the optic pathway)</a:t>
            </a:r>
          </a:p>
          <a:p>
            <a:pPr marL="355600" indent="-343535">
              <a:lnSpc>
                <a:spcPct val="100000"/>
              </a:lnSpc>
              <a:spcBef>
                <a:spcPts val="385"/>
              </a:spcBef>
              <a:buChar char="•"/>
              <a:tabLst>
                <a:tab pos="354965" algn="l"/>
                <a:tab pos="356235" algn="l"/>
              </a:tabLst>
            </a:pPr>
            <a:r>
              <a:rPr lang="en-US" dirty="0">
                <a:solidFill>
                  <a:srgbClr val="FF0000"/>
                </a:solidFill>
              </a:rPr>
              <a:t>Conductive </a:t>
            </a:r>
            <a:r>
              <a:rPr lang="en-US" dirty="0" smtClean="0">
                <a:solidFill>
                  <a:srgbClr val="FF0000"/>
                </a:solidFill>
              </a:rPr>
              <a:t>neurons</a:t>
            </a:r>
            <a:r>
              <a:rPr lang="sr-Latn-R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bipolar </a:t>
            </a:r>
            <a:r>
              <a:rPr lang="en-US" dirty="0"/>
              <a:t>neurons that connect photoreceptors to ganglion cells (second neuron of the optic pathway)</a:t>
            </a:r>
          </a:p>
          <a:p>
            <a:pPr marL="355600" indent="-343535">
              <a:lnSpc>
                <a:spcPct val="100000"/>
              </a:lnSpc>
              <a:spcBef>
                <a:spcPts val="385"/>
              </a:spcBef>
              <a:buChar char="•"/>
              <a:tabLst>
                <a:tab pos="354965" algn="l"/>
                <a:tab pos="356235" algn="l"/>
              </a:tabLst>
            </a:pPr>
            <a:r>
              <a:rPr lang="sr-Latn-RS" dirty="0" smtClean="0">
                <a:solidFill>
                  <a:srgbClr val="FF0000"/>
                </a:solidFill>
              </a:rPr>
              <a:t>G</a:t>
            </a:r>
            <a:r>
              <a:rPr lang="en-US" dirty="0" err="1" smtClean="0">
                <a:solidFill>
                  <a:srgbClr val="FF0000"/>
                </a:solidFill>
              </a:rPr>
              <a:t>anglion</a:t>
            </a:r>
            <a:r>
              <a:rPr lang="en-US" dirty="0" smtClean="0">
                <a:solidFill>
                  <a:srgbClr val="FF0000"/>
                </a:solidFill>
              </a:rPr>
              <a:t> cells</a:t>
            </a:r>
            <a:r>
              <a:rPr lang="sr-Latn-R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(</a:t>
            </a:r>
            <a:r>
              <a:rPr lang="en-US" dirty="0"/>
              <a:t>third neuron of the optic pathway</a:t>
            </a:r>
            <a:r>
              <a:rPr lang="en-US" dirty="0" smtClean="0"/>
              <a:t>)</a:t>
            </a:r>
            <a:endParaRPr lang="sr-Latn-RS" dirty="0" smtClean="0"/>
          </a:p>
          <a:p>
            <a:pPr marL="355600" indent="-343535">
              <a:lnSpc>
                <a:spcPct val="100000"/>
              </a:lnSpc>
              <a:spcBef>
                <a:spcPts val="385"/>
              </a:spcBef>
              <a:buChar char="•"/>
              <a:tabLst>
                <a:tab pos="354965" algn="l"/>
                <a:tab pos="356235" algn="l"/>
              </a:tabLst>
            </a:pPr>
            <a:r>
              <a:rPr lang="en-US" dirty="0" smtClean="0">
                <a:solidFill>
                  <a:srgbClr val="FF0000"/>
                </a:solidFill>
              </a:rPr>
              <a:t>Associative neurons</a:t>
            </a:r>
            <a:r>
              <a:rPr lang="sr-Latn-R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horizontal </a:t>
            </a:r>
            <a:r>
              <a:rPr lang="en-US" dirty="0"/>
              <a:t>cells connecting photoreceptor </a:t>
            </a:r>
            <a:r>
              <a:rPr lang="en-US" dirty="0" smtClean="0"/>
              <a:t>cells</a:t>
            </a:r>
            <a:r>
              <a:rPr lang="sr-Latn-RS" dirty="0" smtClean="0"/>
              <a:t> and </a:t>
            </a:r>
            <a:r>
              <a:rPr lang="en-US" dirty="0" err="1" smtClean="0"/>
              <a:t>amacrine</a:t>
            </a:r>
            <a:r>
              <a:rPr lang="en-US" dirty="0" smtClean="0"/>
              <a:t> </a:t>
            </a:r>
            <a:r>
              <a:rPr lang="en-US" dirty="0"/>
              <a:t>cells that connect ganglion </a:t>
            </a:r>
            <a:r>
              <a:rPr lang="en-US" dirty="0" smtClean="0"/>
              <a:t>cells</a:t>
            </a:r>
            <a:endParaRPr lang="sr-Latn-RS" dirty="0" smtClean="0"/>
          </a:p>
          <a:p>
            <a:pPr marL="355600" indent="-343535">
              <a:lnSpc>
                <a:spcPct val="100000"/>
              </a:lnSpc>
              <a:spcBef>
                <a:spcPts val="385"/>
              </a:spcBef>
              <a:buChar char="•"/>
              <a:tabLst>
                <a:tab pos="354965" algn="l"/>
                <a:tab pos="356235" algn="l"/>
              </a:tabLst>
            </a:pPr>
            <a:endParaRPr lang="sr-Latn-RS" dirty="0" smtClean="0"/>
          </a:p>
          <a:p>
            <a:pPr marL="355600" indent="-343535">
              <a:lnSpc>
                <a:spcPct val="100000"/>
              </a:lnSpc>
              <a:spcBef>
                <a:spcPts val="385"/>
              </a:spcBef>
              <a:buChar char="•"/>
              <a:tabLst>
                <a:tab pos="354965" algn="l"/>
                <a:tab pos="356235" algn="l"/>
              </a:tabLst>
            </a:pPr>
            <a:endParaRPr lang="sr-Latn-RS" dirty="0"/>
          </a:p>
          <a:p>
            <a:pPr marL="355600" indent="-343535">
              <a:lnSpc>
                <a:spcPct val="100000"/>
              </a:lnSpc>
              <a:spcBef>
                <a:spcPts val="385"/>
              </a:spcBef>
              <a:buChar char="•"/>
              <a:tabLst>
                <a:tab pos="354965" algn="l"/>
                <a:tab pos="356235" algn="l"/>
              </a:tabLst>
            </a:pPr>
            <a:endParaRPr lang="sr-Latn-RS" dirty="0"/>
          </a:p>
          <a:p>
            <a:pPr marL="12065" algn="ctr">
              <a:lnSpc>
                <a:spcPct val="100000"/>
              </a:lnSpc>
              <a:spcBef>
                <a:spcPts val="385"/>
              </a:spcBef>
              <a:tabLst>
                <a:tab pos="354965" algn="l"/>
                <a:tab pos="356235" algn="l"/>
              </a:tabLst>
            </a:pPr>
            <a:r>
              <a:rPr lang="sr-Latn-RS" dirty="0" smtClean="0"/>
              <a:t>All located in three layers:</a:t>
            </a:r>
          </a:p>
          <a:p>
            <a:pPr marL="12065" algn="ctr">
              <a:lnSpc>
                <a:spcPct val="100000"/>
              </a:lnSpc>
              <a:spcBef>
                <a:spcPts val="385"/>
              </a:spcBef>
              <a:tabLst>
                <a:tab pos="354965" algn="l"/>
                <a:tab pos="356235" algn="l"/>
              </a:tabLst>
            </a:pPr>
            <a:r>
              <a:rPr lang="sr-Latn-RS" dirty="0" smtClean="0">
                <a:solidFill>
                  <a:srgbClr val="00B050"/>
                </a:solidFill>
              </a:rPr>
              <a:t>Outer and </a:t>
            </a:r>
            <a:r>
              <a:rPr lang="en-US" dirty="0" smtClean="0">
                <a:solidFill>
                  <a:srgbClr val="00B050"/>
                </a:solidFill>
              </a:rPr>
              <a:t>inner </a:t>
            </a:r>
            <a:r>
              <a:rPr lang="en-US" dirty="0">
                <a:solidFill>
                  <a:srgbClr val="00B050"/>
                </a:solidFill>
              </a:rPr>
              <a:t>nuclear </a:t>
            </a:r>
            <a:r>
              <a:rPr lang="en-US" dirty="0" smtClean="0">
                <a:solidFill>
                  <a:srgbClr val="00B050"/>
                </a:solidFill>
              </a:rPr>
              <a:t>layer</a:t>
            </a:r>
            <a:r>
              <a:rPr lang="sr-Latn-RS" dirty="0" smtClean="0">
                <a:solidFill>
                  <a:srgbClr val="00B050"/>
                </a:solidFill>
              </a:rPr>
              <a:t> </a:t>
            </a:r>
            <a:r>
              <a:rPr lang="sr-Latn-RS" dirty="0">
                <a:solidFill>
                  <a:srgbClr val="00B050"/>
                </a:solidFill>
              </a:rPr>
              <a:t>and ganglionic layer</a:t>
            </a:r>
            <a:endParaRPr dirty="0">
              <a:solidFill>
                <a:srgbClr val="00B050"/>
              </a:solidFill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138737" y="1116012"/>
            <a:ext cx="4005579" cy="5742305"/>
            <a:chOff x="5138737" y="1116012"/>
            <a:chExt cx="4005579" cy="5742305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54929" y="1132725"/>
              <a:ext cx="3989070" cy="572527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143500" y="1120775"/>
              <a:ext cx="4000500" cy="5737225"/>
            </a:xfrm>
            <a:custGeom>
              <a:avLst/>
              <a:gdLst/>
              <a:ahLst/>
              <a:cxnLst/>
              <a:rect l="l" t="t" r="r" b="b"/>
              <a:pathLst>
                <a:path w="4000500" h="5737225">
                  <a:moveTo>
                    <a:pt x="0" y="0"/>
                  </a:moveTo>
                  <a:lnTo>
                    <a:pt x="4000500" y="0"/>
                  </a:lnTo>
                </a:path>
                <a:path w="4000500" h="5737225">
                  <a:moveTo>
                    <a:pt x="0" y="5737225"/>
                  </a:moveTo>
                  <a:lnTo>
                    <a:pt x="0" y="0"/>
                  </a:lnTo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5298440" y="6483159"/>
            <a:ext cx="136969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3"/>
              </a:rPr>
              <a:t>teaching.anhb.uwa.edu.au</a:t>
            </a:r>
            <a:endParaRPr sz="9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152400"/>
            <a:ext cx="42672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dirty="0" smtClean="0"/>
              <a:t>Retina (</a:t>
            </a:r>
            <a:r>
              <a:rPr lang="sr-Latn-RS" sz="2000" dirty="0" smtClean="0"/>
              <a:t>layers....10))))))))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8561" y="913638"/>
            <a:ext cx="4977130" cy="538544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355600" marR="259079" indent="-343535">
              <a:lnSpc>
                <a:spcPts val="1510"/>
              </a:lnSpc>
              <a:spcBef>
                <a:spcPts val="295"/>
              </a:spcBef>
              <a:buFont typeface="+mj-lt"/>
              <a:buAutoNum type="arabicPeriod"/>
              <a:tabLst>
                <a:tab pos="355600" algn="l"/>
                <a:tab pos="356235" algn="l"/>
              </a:tabLst>
            </a:pPr>
            <a:r>
              <a:rPr lang="en-US" dirty="0" smtClean="0"/>
              <a:t>inner </a:t>
            </a:r>
            <a:r>
              <a:rPr lang="en-US" dirty="0"/>
              <a:t>limiting membrane (ILM), a basement </a:t>
            </a:r>
            <a:r>
              <a:rPr lang="en-US" dirty="0" smtClean="0"/>
              <a:t>membrane</a:t>
            </a:r>
            <a:r>
              <a:rPr lang="sr-Latn-RS" dirty="0" smtClean="0"/>
              <a:t> </a:t>
            </a:r>
            <a:r>
              <a:rPr lang="en-US" dirty="0" smtClean="0"/>
              <a:t>covered </a:t>
            </a:r>
            <a:r>
              <a:rPr lang="en-US" dirty="0"/>
              <a:t>by expanded processes of Müller </a:t>
            </a:r>
            <a:r>
              <a:rPr lang="en-US" dirty="0" smtClean="0"/>
              <a:t>cells</a:t>
            </a:r>
            <a:endParaRPr lang="sr-Latn-RS" dirty="0"/>
          </a:p>
          <a:p>
            <a:pPr marL="355600" marR="259079" indent="-343535">
              <a:lnSpc>
                <a:spcPts val="1510"/>
              </a:lnSpc>
              <a:spcBef>
                <a:spcPts val="295"/>
              </a:spcBef>
              <a:buFont typeface="+mj-lt"/>
              <a:buAutoNum type="arabicPeriod"/>
              <a:tabLst>
                <a:tab pos="355600" algn="l"/>
                <a:tab pos="356235" algn="l"/>
              </a:tabLst>
            </a:pPr>
            <a:r>
              <a:rPr lang="en-US" dirty="0" smtClean="0"/>
              <a:t>nerve </a:t>
            </a:r>
            <a:r>
              <a:rPr lang="en-US" dirty="0"/>
              <a:t>fiber layer (NFL), containing the ganglionic cell axons, which </a:t>
            </a:r>
            <a:r>
              <a:rPr lang="en-US" dirty="0" smtClean="0"/>
              <a:t>and </a:t>
            </a:r>
            <a:r>
              <a:rPr lang="en-US" dirty="0"/>
              <a:t>form the optic </a:t>
            </a:r>
            <a:r>
              <a:rPr lang="en-US" dirty="0" smtClean="0"/>
              <a:t>nerve</a:t>
            </a:r>
            <a:endParaRPr lang="sr-Latn-RS" dirty="0" smtClean="0"/>
          </a:p>
          <a:p>
            <a:pPr marL="355600" marR="259079" indent="-343535">
              <a:lnSpc>
                <a:spcPts val="1510"/>
              </a:lnSpc>
              <a:spcBef>
                <a:spcPts val="295"/>
              </a:spcBef>
              <a:buFont typeface="+mj-lt"/>
              <a:buAutoNum type="arabicPeriod"/>
              <a:tabLst>
                <a:tab pos="355600" algn="l"/>
                <a:tab pos="356235" algn="l"/>
              </a:tabLst>
            </a:pPr>
            <a:r>
              <a:rPr lang="en-US" dirty="0" smtClean="0"/>
              <a:t>ganglionic </a:t>
            </a:r>
            <a:r>
              <a:rPr lang="en-US" dirty="0"/>
              <a:t>layer (GL), containing cell </a:t>
            </a:r>
            <a:r>
              <a:rPr lang="en-US" dirty="0" smtClean="0"/>
              <a:t>bodies </a:t>
            </a:r>
            <a:r>
              <a:rPr lang="en-US" dirty="0"/>
              <a:t>of the ganglion cells </a:t>
            </a:r>
            <a:endParaRPr lang="sr-Latn-RS" dirty="0" smtClean="0"/>
          </a:p>
          <a:p>
            <a:pPr marL="355600" marR="259079" indent="-343535">
              <a:lnSpc>
                <a:spcPts val="1510"/>
              </a:lnSpc>
              <a:spcBef>
                <a:spcPts val="295"/>
              </a:spcBef>
              <a:buFont typeface="+mj-lt"/>
              <a:buAutoNum type="arabicPeriod"/>
              <a:tabLst>
                <a:tab pos="355600" algn="l"/>
                <a:tab pos="356235" algn="l"/>
              </a:tabLst>
            </a:pPr>
            <a:r>
              <a:rPr lang="en-US" dirty="0" smtClean="0"/>
              <a:t>inner </a:t>
            </a:r>
            <a:r>
              <a:rPr lang="en-US" dirty="0"/>
              <a:t>plexiform layer (IPL), containing fibers and synapses of the ganglion cells and the bipolar neurons of the next layer</a:t>
            </a:r>
            <a:r>
              <a:rPr lang="en-US" dirty="0" smtClean="0"/>
              <a:t>.</a:t>
            </a:r>
            <a:endParaRPr lang="sr-Latn-RS" dirty="0" smtClean="0"/>
          </a:p>
          <a:p>
            <a:pPr marL="355600" marR="259079" indent="-343535">
              <a:lnSpc>
                <a:spcPts val="1510"/>
              </a:lnSpc>
              <a:spcBef>
                <a:spcPts val="295"/>
              </a:spcBef>
              <a:buFont typeface="+mj-lt"/>
              <a:buAutoNum type="arabicPeriod"/>
              <a:tabLst>
                <a:tab pos="355600" algn="l"/>
                <a:tab pos="356235" algn="l"/>
              </a:tabLst>
            </a:pPr>
            <a:r>
              <a:rPr lang="en-US" dirty="0" smtClean="0"/>
              <a:t>inner </a:t>
            </a:r>
            <a:r>
              <a:rPr lang="en-US" dirty="0"/>
              <a:t>nuclear layer (INL), with the cell bodies of </a:t>
            </a:r>
            <a:r>
              <a:rPr lang="en-US" dirty="0" smtClean="0"/>
              <a:t>several</a:t>
            </a:r>
            <a:r>
              <a:rPr lang="sr-Latn-RS" dirty="0" smtClean="0"/>
              <a:t> </a:t>
            </a:r>
            <a:r>
              <a:rPr lang="en-US" dirty="0" smtClean="0"/>
              <a:t>types </a:t>
            </a:r>
            <a:r>
              <a:rPr lang="en-US" dirty="0"/>
              <a:t>of bipolar neurons, </a:t>
            </a:r>
            <a:endParaRPr lang="sr-Latn-RS" dirty="0" smtClean="0"/>
          </a:p>
          <a:p>
            <a:pPr marL="355600" marR="259079" indent="-343535">
              <a:lnSpc>
                <a:spcPts val="1510"/>
              </a:lnSpc>
              <a:spcBef>
                <a:spcPts val="295"/>
              </a:spcBef>
              <a:buFont typeface="+mj-lt"/>
              <a:buAutoNum type="arabicPeriod"/>
              <a:tabLst>
                <a:tab pos="355600" algn="l"/>
                <a:tab pos="356235" algn="l"/>
              </a:tabLst>
            </a:pPr>
            <a:r>
              <a:rPr lang="en-US" dirty="0" smtClean="0"/>
              <a:t>outer </a:t>
            </a:r>
            <a:r>
              <a:rPr lang="en-US" dirty="0"/>
              <a:t>plexiform layer (OPL), containing fibers and </a:t>
            </a:r>
            <a:r>
              <a:rPr lang="en-US" dirty="0" smtClean="0"/>
              <a:t>synapses</a:t>
            </a:r>
            <a:r>
              <a:rPr lang="sr-Latn-RS" dirty="0" smtClean="0"/>
              <a:t> </a:t>
            </a:r>
            <a:r>
              <a:rPr lang="en-US" dirty="0" smtClean="0"/>
              <a:t>of </a:t>
            </a:r>
            <a:r>
              <a:rPr lang="en-US" dirty="0"/>
              <a:t>the bipolar neurons and rod and cone cells</a:t>
            </a:r>
            <a:r>
              <a:rPr lang="en-US" dirty="0" smtClean="0"/>
              <a:t>.</a:t>
            </a:r>
            <a:endParaRPr lang="sr-Latn-RS" dirty="0" smtClean="0"/>
          </a:p>
          <a:p>
            <a:pPr marL="355600" marR="259079" indent="-343535">
              <a:lnSpc>
                <a:spcPts val="1510"/>
              </a:lnSpc>
              <a:spcBef>
                <a:spcPts val="295"/>
              </a:spcBef>
              <a:buFont typeface="+mj-lt"/>
              <a:buAutoNum type="arabicPeriod"/>
              <a:tabLst>
                <a:tab pos="355600" algn="l"/>
                <a:tab pos="356235" algn="l"/>
              </a:tabLst>
            </a:pPr>
            <a:r>
              <a:rPr lang="en-US" dirty="0" smtClean="0"/>
              <a:t>outer </a:t>
            </a:r>
            <a:r>
              <a:rPr lang="en-US" dirty="0"/>
              <a:t>nuclear layer (ONL), with the cell bodies and </a:t>
            </a:r>
            <a:r>
              <a:rPr lang="en-US" dirty="0" smtClean="0"/>
              <a:t>nuclei</a:t>
            </a:r>
            <a:r>
              <a:rPr lang="sr-Latn-RS" dirty="0" smtClean="0"/>
              <a:t> </a:t>
            </a:r>
            <a:r>
              <a:rPr lang="en-US" dirty="0" smtClean="0"/>
              <a:t>of </a:t>
            </a:r>
            <a:r>
              <a:rPr lang="en-US" dirty="0"/>
              <a:t>the photosensitive rod and cone cells</a:t>
            </a:r>
            <a:r>
              <a:rPr lang="en-US" dirty="0" smtClean="0"/>
              <a:t>.</a:t>
            </a:r>
            <a:endParaRPr lang="sr-Latn-RS" dirty="0" smtClean="0"/>
          </a:p>
          <a:p>
            <a:pPr marL="355600" marR="259079" indent="-343535">
              <a:lnSpc>
                <a:spcPts val="1510"/>
              </a:lnSpc>
              <a:spcBef>
                <a:spcPts val="295"/>
              </a:spcBef>
              <a:buFont typeface="+mj-lt"/>
              <a:buAutoNum type="arabicPeriod"/>
              <a:tabLst>
                <a:tab pos="355600" algn="l"/>
                <a:tab pos="356235" algn="l"/>
              </a:tabLst>
            </a:pPr>
            <a:r>
              <a:rPr lang="en-US" dirty="0" smtClean="0"/>
              <a:t>outer </a:t>
            </a:r>
            <a:r>
              <a:rPr lang="en-US" dirty="0"/>
              <a:t>limiting layer (OLL), a line formed by </a:t>
            </a:r>
            <a:r>
              <a:rPr lang="en-US" dirty="0" smtClean="0"/>
              <a:t>junctional</a:t>
            </a:r>
            <a:r>
              <a:rPr lang="sr-Latn-RS" dirty="0" smtClean="0"/>
              <a:t> </a:t>
            </a:r>
            <a:r>
              <a:rPr lang="en-US" dirty="0" smtClean="0"/>
              <a:t>complexes </a:t>
            </a:r>
            <a:r>
              <a:rPr lang="en-US" dirty="0"/>
              <a:t>holding the rod and cone cells to the </a:t>
            </a:r>
            <a:r>
              <a:rPr lang="en-US" dirty="0" smtClean="0"/>
              <a:t>intervening</a:t>
            </a:r>
            <a:r>
              <a:rPr lang="sr-Latn-RS" dirty="0" smtClean="0"/>
              <a:t> </a:t>
            </a:r>
            <a:r>
              <a:rPr lang="en-US" dirty="0" smtClean="0"/>
              <a:t>Müller </a:t>
            </a:r>
            <a:r>
              <a:rPr lang="en-US" dirty="0"/>
              <a:t>cells</a:t>
            </a:r>
            <a:r>
              <a:rPr lang="en-US" dirty="0" smtClean="0"/>
              <a:t>.</a:t>
            </a:r>
            <a:endParaRPr lang="sr-Latn-RS" dirty="0" smtClean="0"/>
          </a:p>
          <a:p>
            <a:pPr marL="355600" marR="259079" indent="-343535">
              <a:lnSpc>
                <a:spcPts val="1510"/>
              </a:lnSpc>
              <a:spcBef>
                <a:spcPts val="295"/>
              </a:spcBef>
              <a:buFont typeface="+mj-lt"/>
              <a:buAutoNum type="arabicPeriod"/>
              <a:tabLst>
                <a:tab pos="355600" algn="l"/>
                <a:tab pos="356235" algn="l"/>
              </a:tabLst>
            </a:pPr>
            <a:r>
              <a:rPr lang="en-US" dirty="0" smtClean="0"/>
              <a:t>rod </a:t>
            </a:r>
            <a:r>
              <a:rPr lang="en-US" dirty="0"/>
              <a:t>and cone layer (RCL), which contains the outer segments of these cells where the photoreceptors are located</a:t>
            </a:r>
            <a:r>
              <a:rPr lang="en-US" dirty="0" smtClean="0"/>
              <a:t>.</a:t>
            </a:r>
            <a:endParaRPr lang="sr-Latn-RS" dirty="0" smtClean="0"/>
          </a:p>
          <a:p>
            <a:pPr marL="355600" marR="259079" indent="-343535">
              <a:lnSpc>
                <a:spcPts val="1510"/>
              </a:lnSpc>
              <a:spcBef>
                <a:spcPts val="295"/>
              </a:spcBef>
              <a:buFont typeface="+mj-lt"/>
              <a:buAutoNum type="arabicPeriod"/>
              <a:tabLst>
                <a:tab pos="355600" algn="l"/>
                <a:tab pos="356235" algn="l"/>
              </a:tabLst>
            </a:pPr>
            <a:r>
              <a:rPr lang="en-US" dirty="0" smtClean="0"/>
              <a:t>non-neural </a:t>
            </a:r>
            <a:r>
              <a:rPr lang="en-US" dirty="0"/>
              <a:t>pigmented layer (PL</a:t>
            </a:r>
            <a:r>
              <a:rPr lang="en-US" dirty="0" smtClean="0"/>
              <a:t>)</a:t>
            </a:r>
            <a:endParaRPr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60" y="50686"/>
            <a:ext cx="8913039" cy="6920713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8730" y="546925"/>
            <a:ext cx="6087110" cy="14285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sr-Latn-RS" b="1" spc="-15" dirty="0" smtClean="0">
                <a:latin typeface="Arial"/>
                <a:cs typeface="Arial"/>
              </a:rPr>
              <a:t>Nasal cavities</a:t>
            </a:r>
            <a:br>
              <a:rPr lang="sr-Latn-RS" b="1" spc="-15" dirty="0" smtClean="0">
                <a:latin typeface="Arial"/>
                <a:cs typeface="Arial"/>
              </a:rPr>
            </a:br>
            <a:r>
              <a:rPr lang="sr-Latn-RS" b="1" spc="-15" dirty="0">
                <a:latin typeface="Arial"/>
                <a:cs typeface="Arial"/>
              </a:rPr>
              <a:t/>
            </a:r>
            <a:br>
              <a:rPr lang="sr-Latn-RS" b="1" spc="-15" dirty="0">
                <a:latin typeface="Arial"/>
                <a:cs typeface="Arial"/>
              </a:rPr>
            </a:br>
            <a:r>
              <a:rPr lang="en-US" sz="2000" b="1" spc="-15" dirty="0">
                <a:latin typeface="Arial"/>
                <a:cs typeface="Arial"/>
              </a:rPr>
              <a:t>are divided </a:t>
            </a:r>
            <a:r>
              <a:rPr lang="en-US" sz="2000" b="1" spc="-15" dirty="0" smtClean="0">
                <a:latin typeface="Arial"/>
                <a:cs typeface="Arial"/>
              </a:rPr>
              <a:t>into</a:t>
            </a:r>
            <a:r>
              <a:rPr lang="sr-Latn-RS" sz="2000" b="1" spc="-15" dirty="0" smtClean="0">
                <a:latin typeface="Arial"/>
                <a:cs typeface="Arial"/>
              </a:rPr>
              <a:t> </a:t>
            </a:r>
            <a:r>
              <a:rPr lang="en-US" sz="2000" b="1" spc="-15" dirty="0" smtClean="0">
                <a:latin typeface="Arial"/>
                <a:cs typeface="Arial"/>
              </a:rPr>
              <a:t>three </a:t>
            </a:r>
            <a:r>
              <a:rPr lang="en-US" sz="2000" b="1" spc="-15" dirty="0">
                <a:latin typeface="Arial"/>
                <a:cs typeface="Arial"/>
              </a:rPr>
              <a:t>regions:</a:t>
            </a:r>
            <a:endParaRPr sz="2000" b="1" spc="-5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05000" y="2590800"/>
            <a:ext cx="5112385" cy="2821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Nasal vestibule</a:t>
            </a:r>
            <a:r>
              <a:rPr lang="en-US" b="1" dirty="0">
                <a:latin typeface="Arial"/>
                <a:cs typeface="Arial"/>
              </a:rPr>
              <a:t>, which is a dilated space of the </a:t>
            </a:r>
            <a:r>
              <a:rPr lang="en-US" b="1" dirty="0" smtClean="0">
                <a:latin typeface="Arial"/>
                <a:cs typeface="Arial"/>
              </a:rPr>
              <a:t>nasal</a:t>
            </a:r>
            <a:r>
              <a:rPr lang="sr-Latn-RS" b="1" dirty="0" smtClean="0">
                <a:latin typeface="Arial"/>
                <a:cs typeface="Arial"/>
              </a:rPr>
              <a:t> </a:t>
            </a:r>
            <a:r>
              <a:rPr lang="en-US" b="1" dirty="0" smtClean="0">
                <a:latin typeface="Arial"/>
                <a:cs typeface="Arial"/>
              </a:rPr>
              <a:t>cavity </a:t>
            </a:r>
            <a:r>
              <a:rPr lang="en-US" b="1" dirty="0">
                <a:latin typeface="Arial"/>
                <a:cs typeface="Arial"/>
              </a:rPr>
              <a:t>just inside the nostrils and is lined by skin</a:t>
            </a:r>
          </a:p>
          <a:p>
            <a:pPr marL="355600" indent="-343535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Respiratory </a:t>
            </a: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region</a:t>
            </a:r>
            <a:r>
              <a:rPr lang="en-US" b="1" dirty="0">
                <a:latin typeface="Arial"/>
                <a:cs typeface="Arial"/>
              </a:rPr>
              <a:t>, which is the largest part (</a:t>
            </a:r>
            <a:r>
              <a:rPr lang="en-US" b="1" dirty="0" smtClean="0">
                <a:latin typeface="Arial"/>
                <a:cs typeface="Arial"/>
              </a:rPr>
              <a:t>inferior</a:t>
            </a:r>
            <a:r>
              <a:rPr lang="sr-Latn-RS" b="1" dirty="0" smtClean="0">
                <a:latin typeface="Arial"/>
                <a:cs typeface="Arial"/>
              </a:rPr>
              <a:t> </a:t>
            </a:r>
            <a:r>
              <a:rPr lang="en-US" b="1" dirty="0" smtClean="0">
                <a:latin typeface="Arial"/>
                <a:cs typeface="Arial"/>
              </a:rPr>
              <a:t>two-thirds</a:t>
            </a:r>
            <a:r>
              <a:rPr lang="en-US" b="1" dirty="0">
                <a:latin typeface="Arial"/>
                <a:cs typeface="Arial"/>
              </a:rPr>
              <a:t>) of the nasal cavities and is lined by </a:t>
            </a:r>
            <a:r>
              <a:rPr lang="en-US" b="1" dirty="0" smtClean="0">
                <a:latin typeface="Arial"/>
                <a:cs typeface="Arial"/>
              </a:rPr>
              <a:t>respiratory</a:t>
            </a:r>
            <a:r>
              <a:rPr lang="sr-Latn-RS" b="1" dirty="0" smtClean="0">
                <a:latin typeface="Arial"/>
                <a:cs typeface="Arial"/>
              </a:rPr>
              <a:t> </a:t>
            </a:r>
            <a:r>
              <a:rPr lang="en-US" b="1" dirty="0" smtClean="0">
                <a:latin typeface="Arial"/>
                <a:cs typeface="Arial"/>
              </a:rPr>
              <a:t>mucosa</a:t>
            </a:r>
            <a:endParaRPr lang="en-US" b="1" dirty="0">
              <a:latin typeface="Arial"/>
              <a:cs typeface="Arial"/>
            </a:endParaRPr>
          </a:p>
          <a:p>
            <a:pPr marL="355600" indent="-343535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Olfactory </a:t>
            </a:r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region</a:t>
            </a:r>
            <a:r>
              <a:rPr lang="en-US" b="1" dirty="0">
                <a:latin typeface="Arial"/>
                <a:cs typeface="Arial"/>
              </a:rPr>
              <a:t>, which is located at the apex (</a:t>
            </a:r>
            <a:r>
              <a:rPr lang="en-US" b="1" dirty="0" smtClean="0">
                <a:latin typeface="Arial"/>
                <a:cs typeface="Arial"/>
              </a:rPr>
              <a:t>upper</a:t>
            </a:r>
            <a:r>
              <a:rPr lang="sr-Latn-RS" b="1" dirty="0" smtClean="0">
                <a:latin typeface="Arial"/>
                <a:cs typeface="Arial"/>
              </a:rPr>
              <a:t> </a:t>
            </a:r>
            <a:r>
              <a:rPr lang="en-US" b="1" dirty="0" smtClean="0">
                <a:latin typeface="Arial"/>
                <a:cs typeface="Arial"/>
              </a:rPr>
              <a:t>one-third</a:t>
            </a:r>
            <a:r>
              <a:rPr lang="en-US" b="1" dirty="0">
                <a:latin typeface="Arial"/>
                <a:cs typeface="Arial"/>
              </a:rPr>
              <a:t>) of each nasal cavity and is lined by </a:t>
            </a:r>
            <a:r>
              <a:rPr lang="en-US" b="1" dirty="0" smtClean="0">
                <a:latin typeface="Arial"/>
                <a:cs typeface="Arial"/>
              </a:rPr>
              <a:t>specialized</a:t>
            </a:r>
            <a:r>
              <a:rPr lang="sr-Latn-RS" b="1" dirty="0" smtClean="0">
                <a:latin typeface="Arial"/>
                <a:cs typeface="Arial"/>
              </a:rPr>
              <a:t> </a:t>
            </a:r>
            <a:r>
              <a:rPr lang="en-US" b="1" dirty="0" smtClean="0">
                <a:latin typeface="Arial"/>
                <a:cs typeface="Arial"/>
              </a:rPr>
              <a:t>olfactory </a:t>
            </a:r>
            <a:r>
              <a:rPr lang="en-US" b="1" dirty="0">
                <a:latin typeface="Arial"/>
                <a:cs typeface="Arial"/>
              </a:rPr>
              <a:t>mucosa</a:t>
            </a:r>
            <a:endParaRPr sz="18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553998"/>
          </a:xfrm>
        </p:spPr>
        <p:txBody>
          <a:bodyPr/>
          <a:lstStyle/>
          <a:p>
            <a:r>
              <a:rPr lang="sr-Latn-RS" dirty="0" smtClean="0"/>
              <a:t>Rods 			and 				cones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990600"/>
            <a:ext cx="3810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Rods </a:t>
            </a:r>
            <a:r>
              <a:rPr lang="en-US" dirty="0" smtClean="0"/>
              <a:t>number</a:t>
            </a:r>
            <a:r>
              <a:rPr lang="sr-Latn-RS" dirty="0" smtClean="0"/>
              <a:t> </a:t>
            </a:r>
            <a:r>
              <a:rPr lang="en-US" dirty="0" smtClean="0"/>
              <a:t>about </a:t>
            </a:r>
            <a:r>
              <a:rPr lang="sr-Latn-RS" dirty="0" smtClean="0">
                <a:solidFill>
                  <a:srgbClr val="FF0000"/>
                </a:solidFill>
              </a:rPr>
              <a:t>90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to 120 </a:t>
            </a:r>
            <a:r>
              <a:rPr lang="en-US" dirty="0" smtClean="0">
                <a:solidFill>
                  <a:srgbClr val="FF0000"/>
                </a:solidFill>
              </a:rPr>
              <a:t>million</a:t>
            </a:r>
            <a:r>
              <a:rPr lang="sr-Latn-RS" dirty="0" smtClean="0">
                <a:solidFill>
                  <a:srgbClr val="FF0000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r-Latn-RS" dirty="0" smtClean="0"/>
              <a:t>T</a:t>
            </a:r>
            <a:r>
              <a:rPr lang="en-US" dirty="0" smtClean="0"/>
              <a:t>he </a:t>
            </a:r>
            <a:r>
              <a:rPr lang="en-US" dirty="0"/>
              <a:t>photosensitivity of rods </a:t>
            </a:r>
            <a:r>
              <a:rPr lang="en-US" dirty="0" smtClean="0"/>
              <a:t>is so</a:t>
            </a:r>
            <a:r>
              <a:rPr lang="sr-Latn-RS" dirty="0" smtClean="0"/>
              <a:t> </a:t>
            </a:r>
            <a:r>
              <a:rPr lang="en-US" dirty="0" smtClean="0"/>
              <a:t>acute </a:t>
            </a:r>
            <a:r>
              <a:rPr lang="en-US" dirty="0"/>
              <a:t>that they can produce a signal from </a:t>
            </a:r>
            <a:r>
              <a:rPr lang="en-US" dirty="0" smtClean="0"/>
              <a:t>a</a:t>
            </a:r>
            <a:r>
              <a:rPr lang="sr-Latn-RS" dirty="0" smtClean="0"/>
              <a:t> </a:t>
            </a:r>
            <a:r>
              <a:rPr lang="en-US" dirty="0" smtClean="0"/>
              <a:t>single </a:t>
            </a:r>
            <a:r>
              <a:rPr lang="en-US" dirty="0"/>
              <a:t>photon of </a:t>
            </a:r>
            <a:r>
              <a:rPr lang="en-US" dirty="0" smtClean="0"/>
              <a:t>light</a:t>
            </a:r>
            <a:r>
              <a:rPr lang="sr-Latn-RS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Rods are </a:t>
            </a:r>
            <a:r>
              <a:rPr lang="en-US" dirty="0">
                <a:solidFill>
                  <a:srgbClr val="7030A0"/>
                </a:solidFill>
              </a:rPr>
              <a:t>elongated cells </a:t>
            </a:r>
            <a:r>
              <a:rPr lang="en-US" dirty="0"/>
              <a:t>(50 </a:t>
            </a:r>
            <a:r>
              <a:rPr lang="en-US" dirty="0" err="1"/>
              <a:t>μm</a:t>
            </a:r>
            <a:r>
              <a:rPr lang="en-US" dirty="0"/>
              <a:t> long </a:t>
            </a:r>
            <a:r>
              <a:rPr lang="en-US" dirty="0" smtClean="0"/>
              <a:t>×</a:t>
            </a:r>
            <a:r>
              <a:rPr lang="sr-Latn-RS" dirty="0" smtClean="0"/>
              <a:t> </a:t>
            </a:r>
            <a:r>
              <a:rPr lang="en-US" dirty="0" smtClean="0"/>
              <a:t>3 </a:t>
            </a:r>
            <a:r>
              <a:rPr lang="en-US" dirty="0" err="1"/>
              <a:t>μm</a:t>
            </a:r>
            <a:r>
              <a:rPr lang="en-US" dirty="0"/>
              <a:t> in diameter</a:t>
            </a:r>
            <a:r>
              <a:rPr lang="en-US" dirty="0" smtClean="0"/>
              <a:t>).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The</a:t>
            </a:r>
            <a:r>
              <a:rPr lang="sr-Latn-RS" dirty="0" smtClean="0"/>
              <a:t>y </a:t>
            </a:r>
            <a:r>
              <a:rPr lang="en-US" dirty="0" smtClean="0"/>
              <a:t>are </a:t>
            </a:r>
            <a:r>
              <a:rPr lang="en-US" dirty="0"/>
              <a:t>divided into </a:t>
            </a:r>
            <a:r>
              <a:rPr lang="en-US" dirty="0">
                <a:solidFill>
                  <a:srgbClr val="7030A0"/>
                </a:solidFill>
              </a:rPr>
              <a:t>an outer segment, </a:t>
            </a:r>
            <a:r>
              <a:rPr lang="en-US" dirty="0" smtClean="0">
                <a:solidFill>
                  <a:srgbClr val="7030A0"/>
                </a:solidFill>
              </a:rPr>
              <a:t>an</a:t>
            </a:r>
            <a:r>
              <a:rPr lang="sr-Latn-RS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inner </a:t>
            </a:r>
            <a:r>
              <a:rPr lang="en-US" dirty="0">
                <a:solidFill>
                  <a:srgbClr val="7030A0"/>
                </a:solidFill>
              </a:rPr>
              <a:t>segment, a nuclear region, and a </a:t>
            </a:r>
            <a:r>
              <a:rPr lang="en-US" dirty="0" smtClean="0">
                <a:solidFill>
                  <a:srgbClr val="7030A0"/>
                </a:solidFill>
              </a:rPr>
              <a:t>synaptic</a:t>
            </a:r>
            <a:r>
              <a:rPr lang="sr-Latn-RS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region</a:t>
            </a:r>
            <a:r>
              <a:rPr lang="en-US" dirty="0">
                <a:solidFill>
                  <a:srgbClr val="7030A0"/>
                </a:solidFill>
              </a:rPr>
              <a:t>.</a:t>
            </a:r>
            <a:r>
              <a:rPr lang="en-US" dirty="0"/>
              <a:t> </a:t>
            </a:r>
            <a:r>
              <a:rPr lang="en-US" dirty="0" smtClean="0"/>
              <a:t>The light-sensitive </a:t>
            </a:r>
            <a:r>
              <a:rPr lang="en-US" dirty="0"/>
              <a:t>end (</a:t>
            </a:r>
            <a:r>
              <a:rPr lang="en-US" dirty="0" smtClean="0"/>
              <a:t>outer</a:t>
            </a:r>
            <a:r>
              <a:rPr lang="sr-Latn-RS" dirty="0" smtClean="0"/>
              <a:t> </a:t>
            </a:r>
            <a:r>
              <a:rPr lang="en-US" dirty="0" smtClean="0"/>
              <a:t>segment</a:t>
            </a:r>
            <a:r>
              <a:rPr lang="en-US" dirty="0"/>
              <a:t>) is composed of </a:t>
            </a:r>
            <a:r>
              <a:rPr lang="en-US" dirty="0">
                <a:solidFill>
                  <a:srgbClr val="7030A0"/>
                </a:solidFill>
              </a:rPr>
              <a:t>600 to 1000 flat</a:t>
            </a:r>
            <a:r>
              <a:rPr lang="en-US" dirty="0" smtClean="0">
                <a:solidFill>
                  <a:srgbClr val="7030A0"/>
                </a:solidFill>
              </a:rPr>
              <a:t>,</a:t>
            </a:r>
            <a:r>
              <a:rPr lang="sr-Latn-RS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stacked </a:t>
            </a:r>
            <a:r>
              <a:rPr lang="en-US" dirty="0">
                <a:solidFill>
                  <a:srgbClr val="7030A0"/>
                </a:solidFill>
              </a:rPr>
              <a:t>membranous disks</a:t>
            </a:r>
            <a:r>
              <a:rPr lang="en-US" dirty="0"/>
              <a:t>, each representing </a:t>
            </a:r>
            <a:r>
              <a:rPr lang="en-US" dirty="0" smtClean="0"/>
              <a:t>an</a:t>
            </a:r>
            <a:r>
              <a:rPr lang="sr-Latn-RS" dirty="0" smtClean="0"/>
              <a:t> </a:t>
            </a:r>
            <a:r>
              <a:rPr lang="en-US" dirty="0" smtClean="0"/>
              <a:t>invagination </a:t>
            </a:r>
            <a:r>
              <a:rPr lang="en-US" dirty="0"/>
              <a:t>of the </a:t>
            </a:r>
            <a:r>
              <a:rPr lang="en-US" dirty="0" err="1"/>
              <a:t>plasmalemma</a:t>
            </a:r>
            <a:r>
              <a:rPr lang="en-US" dirty="0"/>
              <a:t> (</a:t>
            </a:r>
            <a:r>
              <a:rPr lang="en-US" dirty="0" smtClean="0"/>
              <a:t>detached</a:t>
            </a:r>
            <a:r>
              <a:rPr lang="sr-Latn-RS" dirty="0" smtClean="0"/>
              <a:t> </a:t>
            </a:r>
            <a:r>
              <a:rPr lang="en-US" dirty="0" smtClean="0"/>
              <a:t>from </a:t>
            </a:r>
            <a:r>
              <a:rPr lang="en-US" dirty="0"/>
              <a:t>the cell surface</a:t>
            </a:r>
            <a:r>
              <a:rPr lang="en-US" dirty="0" smtClean="0"/>
              <a:t>).</a:t>
            </a:r>
            <a:endParaRPr lang="sr-Latn-RS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The </a:t>
            </a:r>
            <a:r>
              <a:rPr lang="en-US" dirty="0"/>
              <a:t>membranes </a:t>
            </a:r>
            <a:r>
              <a:rPr lang="en-US" dirty="0" smtClean="0"/>
              <a:t>contain</a:t>
            </a:r>
            <a:r>
              <a:rPr lang="sr-Latn-RS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light-sensitive pigment called </a:t>
            </a:r>
            <a:r>
              <a:rPr lang="en-US" dirty="0" smtClean="0">
                <a:solidFill>
                  <a:srgbClr val="7030A0"/>
                </a:solidFill>
              </a:rPr>
              <a:t>rhodopsin</a:t>
            </a:r>
            <a:r>
              <a:rPr lang="sr-Latn-RS" dirty="0" smtClean="0"/>
              <a:t>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257800" y="971550"/>
            <a:ext cx="363855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Cones</a:t>
            </a:r>
            <a:r>
              <a:rPr lang="sr-Latn-RS" dirty="0" smtClean="0"/>
              <a:t> number about </a:t>
            </a:r>
            <a:r>
              <a:rPr lang="sr-Latn-RS" dirty="0" smtClean="0">
                <a:solidFill>
                  <a:srgbClr val="FF0000"/>
                </a:solidFill>
              </a:rPr>
              <a:t>4,5-6 million</a:t>
            </a:r>
            <a:r>
              <a:rPr lang="sr-Latn-RS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r-Latn-RS" dirty="0" smtClean="0"/>
              <a:t>The are e</a:t>
            </a:r>
            <a:r>
              <a:rPr lang="en-US" dirty="0" err="1" smtClean="0"/>
              <a:t>longated</a:t>
            </a:r>
            <a:r>
              <a:rPr lang="en-US" dirty="0" smtClean="0"/>
              <a:t> </a:t>
            </a:r>
            <a:r>
              <a:rPr lang="en-US" dirty="0"/>
              <a:t>cells approximately 60 </a:t>
            </a:r>
            <a:r>
              <a:rPr lang="en-US" dirty="0" err="1" smtClean="0"/>
              <a:t>μm</a:t>
            </a:r>
            <a:r>
              <a:rPr lang="sr-Latn-RS" dirty="0" smtClean="0"/>
              <a:t> </a:t>
            </a:r>
            <a:r>
              <a:rPr lang="en-US" dirty="0" smtClean="0"/>
              <a:t>long </a:t>
            </a:r>
            <a:r>
              <a:rPr lang="en-US" dirty="0"/>
              <a:t>× 1.5 </a:t>
            </a:r>
            <a:r>
              <a:rPr lang="en-US" dirty="0" err="1"/>
              <a:t>μm</a:t>
            </a:r>
            <a:r>
              <a:rPr lang="en-US" dirty="0"/>
              <a:t> in diameter </a:t>
            </a:r>
            <a:endParaRPr lang="sr-Latn-RS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r-Latn-RS" dirty="0" smtClean="0"/>
              <a:t>T</a:t>
            </a:r>
            <a:r>
              <a:rPr lang="en-US" dirty="0" smtClean="0"/>
              <a:t>hey </a:t>
            </a:r>
            <a:r>
              <a:rPr lang="en-US" dirty="0"/>
              <a:t>contain the </a:t>
            </a:r>
            <a:r>
              <a:rPr lang="en-US" dirty="0" err="1" smtClean="0"/>
              <a:t>photopigment</a:t>
            </a:r>
            <a:r>
              <a:rPr lang="sr-Latn-RS" dirty="0" smtClean="0"/>
              <a:t> </a:t>
            </a:r>
            <a:r>
              <a:rPr lang="en-US" dirty="0" err="1" smtClean="0">
                <a:solidFill>
                  <a:srgbClr val="7030A0"/>
                </a:solidFill>
              </a:rPr>
              <a:t>iodopsin</a:t>
            </a:r>
            <a:r>
              <a:rPr lang="en-US" dirty="0"/>
              <a:t>, of which there are three </a:t>
            </a:r>
            <a:r>
              <a:rPr lang="en-US" dirty="0" smtClean="0"/>
              <a:t>different</a:t>
            </a:r>
            <a:r>
              <a:rPr lang="sr-Latn-RS" dirty="0" smtClean="0"/>
              <a:t> </a:t>
            </a:r>
            <a:r>
              <a:rPr lang="en-US" dirty="0" smtClean="0"/>
              <a:t>varieties</a:t>
            </a:r>
            <a:r>
              <a:rPr lang="en-US" dirty="0"/>
              <a:t>. Each variety of </a:t>
            </a:r>
            <a:r>
              <a:rPr lang="en-US" dirty="0" err="1"/>
              <a:t>iodopsin</a:t>
            </a:r>
            <a:r>
              <a:rPr lang="en-US" dirty="0"/>
              <a:t> </a:t>
            </a:r>
            <a:r>
              <a:rPr lang="en-US" dirty="0" smtClean="0"/>
              <a:t>possesses </a:t>
            </a:r>
            <a:r>
              <a:rPr lang="en-US" dirty="0"/>
              <a:t>a </a:t>
            </a:r>
            <a:r>
              <a:rPr lang="en-US" dirty="0" smtClean="0"/>
              <a:t>maximum</a:t>
            </a:r>
            <a:r>
              <a:rPr lang="sr-Latn-RS" dirty="0" smtClean="0"/>
              <a:t> </a:t>
            </a:r>
            <a:r>
              <a:rPr lang="en-US" dirty="0" smtClean="0"/>
              <a:t>sensitivity </a:t>
            </a:r>
            <a:r>
              <a:rPr lang="en-US" dirty="0"/>
              <a:t>to one of three colors of the spectrum</a:t>
            </a:r>
            <a:r>
              <a:rPr lang="en-US" dirty="0" smtClean="0"/>
              <a:t>:</a:t>
            </a:r>
            <a:r>
              <a:rPr lang="sr-Latn-RS" dirty="0" smtClean="0"/>
              <a:t> </a:t>
            </a:r>
            <a:r>
              <a:rPr lang="en-US" dirty="0" smtClean="0">
                <a:solidFill>
                  <a:srgbClr val="7030A0"/>
                </a:solidFill>
              </a:rPr>
              <a:t>red</a:t>
            </a:r>
            <a:r>
              <a:rPr lang="en-US" dirty="0">
                <a:solidFill>
                  <a:srgbClr val="7030A0"/>
                </a:solidFill>
              </a:rPr>
              <a:t>, green, and blue. </a:t>
            </a:r>
            <a:endParaRPr lang="sr-Latn-RS" dirty="0" smtClean="0">
              <a:solidFill>
                <a:srgbClr val="7030A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The </a:t>
            </a:r>
            <a:r>
              <a:rPr lang="en-US" dirty="0"/>
              <a:t>morphology of cones </a:t>
            </a:r>
            <a:r>
              <a:rPr lang="en-US" dirty="0" smtClean="0"/>
              <a:t>is</a:t>
            </a:r>
            <a:r>
              <a:rPr lang="sr-Latn-RS" dirty="0" smtClean="0"/>
              <a:t> </a:t>
            </a:r>
            <a:r>
              <a:rPr lang="en-US" dirty="0" smtClean="0"/>
              <a:t>similar </a:t>
            </a:r>
            <a:r>
              <a:rPr lang="en-US" dirty="0"/>
              <a:t>to that of rods except in the following: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 smtClean="0"/>
              <a:t>The </a:t>
            </a:r>
            <a:r>
              <a:rPr lang="en-US" dirty="0"/>
              <a:t>outer segment is cone shaped.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 smtClean="0"/>
              <a:t>The </a:t>
            </a:r>
            <a:r>
              <a:rPr lang="en-US" dirty="0"/>
              <a:t>disks are attached to the </a:t>
            </a:r>
            <a:r>
              <a:rPr lang="en-US" dirty="0" err="1"/>
              <a:t>plasmalemma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44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02638"/>
            <a:ext cx="6956077" cy="594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80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0" y="762000"/>
            <a:ext cx="731519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5565">
              <a:lnSpc>
                <a:spcPct val="100000"/>
              </a:lnSpc>
              <a:spcBef>
                <a:spcPts val="100"/>
              </a:spcBef>
            </a:pPr>
            <a:r>
              <a:rPr lang="sr-Latn-RS" dirty="0" smtClean="0"/>
              <a:t>Specific regions of retina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92357" y="2570200"/>
            <a:ext cx="3827435" cy="289082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783137" y="2560637"/>
            <a:ext cx="3837304" cy="2900680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50">
              <a:latin typeface="Times New Roman"/>
              <a:cs typeface="Times New Roman"/>
            </a:endParaRPr>
          </a:p>
          <a:p>
            <a:pPr marR="142240" algn="r">
              <a:lnSpc>
                <a:spcPct val="100000"/>
              </a:lnSpc>
            </a:pPr>
            <a:r>
              <a:rPr sz="9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3"/>
              </a:rPr>
              <a:t>aquaticpath.umd.edu</a:t>
            </a:r>
            <a:endParaRPr sz="900">
              <a:latin typeface="Arial MT"/>
              <a:cs typeface="Arial M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1748819"/>
            <a:ext cx="4267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The </a:t>
            </a:r>
            <a:r>
              <a:rPr lang="en-US" dirty="0"/>
              <a:t>optic disk on the posterior wall </a:t>
            </a:r>
            <a:r>
              <a:rPr lang="en-US" dirty="0" smtClean="0"/>
              <a:t>represents</a:t>
            </a:r>
            <a:r>
              <a:rPr lang="sr-Latn-RS" dirty="0" smtClean="0"/>
              <a:t> </a:t>
            </a:r>
            <a:r>
              <a:rPr lang="en-US" dirty="0" smtClean="0"/>
              <a:t>the </a:t>
            </a:r>
            <a:r>
              <a:rPr lang="en-US" dirty="0">
                <a:solidFill>
                  <a:srgbClr val="FF0000"/>
                </a:solidFill>
              </a:rPr>
              <a:t>exit site of the optic nerv</a:t>
            </a:r>
            <a:r>
              <a:rPr lang="en-US" dirty="0"/>
              <a:t>e, and because it </a:t>
            </a:r>
            <a:r>
              <a:rPr lang="en-US" dirty="0" smtClean="0"/>
              <a:t>is</a:t>
            </a:r>
            <a:r>
              <a:rPr lang="sr-Latn-RS" dirty="0" smtClean="0"/>
              <a:t> </a:t>
            </a:r>
            <a:r>
              <a:rPr lang="en-US" dirty="0" smtClean="0"/>
              <a:t>without </a:t>
            </a:r>
            <a:r>
              <a:rPr lang="en-US" dirty="0"/>
              <a:t>rods and cones, it is considered </a:t>
            </a:r>
            <a:r>
              <a:rPr lang="en-US" dirty="0" smtClean="0"/>
              <a:t>the</a:t>
            </a:r>
            <a:r>
              <a:rPr lang="sr-Latn-R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blind </a:t>
            </a:r>
            <a:r>
              <a:rPr lang="en-US" dirty="0">
                <a:solidFill>
                  <a:srgbClr val="FF0000"/>
                </a:solidFill>
              </a:rPr>
              <a:t>sp</a:t>
            </a:r>
            <a:r>
              <a:rPr lang="en-US" dirty="0"/>
              <a:t>ot on the retina.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About </a:t>
            </a:r>
            <a:r>
              <a:rPr lang="en-US" dirty="0"/>
              <a:t>2.5 mm lateral to the blind spot is </a:t>
            </a:r>
            <a:r>
              <a:rPr lang="en-US" dirty="0" smtClean="0"/>
              <a:t>a</a:t>
            </a:r>
            <a:r>
              <a:rPr lang="sr-Latn-RS" dirty="0" smtClean="0"/>
              <a:t> </a:t>
            </a:r>
            <a:r>
              <a:rPr lang="en-US" dirty="0" smtClean="0"/>
              <a:t>yellow </a:t>
            </a:r>
            <a:r>
              <a:rPr lang="en-US" dirty="0"/>
              <a:t>pigmented zone known as the </a:t>
            </a:r>
            <a:r>
              <a:rPr lang="en-US" dirty="0" smtClean="0">
                <a:solidFill>
                  <a:srgbClr val="FF0000"/>
                </a:solidFill>
              </a:rPr>
              <a:t>macula</a:t>
            </a:r>
            <a:r>
              <a:rPr lang="sr-Latn-R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lu</a:t>
            </a:r>
            <a:r>
              <a:rPr lang="en-US" dirty="0" err="1" smtClean="0"/>
              <a:t>tea</a:t>
            </a:r>
            <a:r>
              <a:rPr lang="en-US" dirty="0"/>
              <a:t>, which possesses a depression in its </a:t>
            </a:r>
            <a:r>
              <a:rPr lang="en-US" dirty="0" smtClean="0"/>
              <a:t>center</a:t>
            </a:r>
            <a:r>
              <a:rPr lang="sr-Latn-RS" dirty="0" smtClean="0"/>
              <a:t> </a:t>
            </a:r>
            <a:r>
              <a:rPr lang="en-US" dirty="0" smtClean="0"/>
              <a:t>called </a:t>
            </a:r>
            <a:r>
              <a:rPr lang="en-US" dirty="0">
                <a:solidFill>
                  <a:srgbClr val="FF0000"/>
                </a:solidFill>
              </a:rPr>
              <a:t>the fovea </a:t>
            </a:r>
            <a:r>
              <a:rPr lang="en-US" dirty="0" err="1">
                <a:solidFill>
                  <a:srgbClr val="FF0000"/>
                </a:solidFill>
              </a:rPr>
              <a:t>centralis</a:t>
            </a:r>
            <a:r>
              <a:rPr lang="en-US" dirty="0"/>
              <a:t>, where only cones </a:t>
            </a:r>
            <a:r>
              <a:rPr lang="en-US" dirty="0" smtClean="0"/>
              <a:t>are</a:t>
            </a:r>
            <a:r>
              <a:rPr lang="sr-Latn-RS" dirty="0" smtClean="0"/>
              <a:t> </a:t>
            </a:r>
            <a:r>
              <a:rPr lang="en-US" dirty="0" smtClean="0"/>
              <a:t>located</a:t>
            </a:r>
            <a:r>
              <a:rPr lang="en-US" dirty="0"/>
              <a:t>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 smtClean="0"/>
              <a:t>The </a:t>
            </a:r>
            <a:r>
              <a:rPr lang="en-US" dirty="0"/>
              <a:t>cones are so tightly packed within </a:t>
            </a:r>
            <a:r>
              <a:rPr lang="en-US" dirty="0" smtClean="0"/>
              <a:t>the</a:t>
            </a:r>
            <a:r>
              <a:rPr lang="sr-Latn-RS" dirty="0" smtClean="0"/>
              <a:t> </a:t>
            </a:r>
            <a:r>
              <a:rPr lang="en-US" dirty="0" smtClean="0"/>
              <a:t>fovea </a:t>
            </a:r>
            <a:r>
              <a:rPr lang="en-US" dirty="0"/>
              <a:t>that other layers of the retina </a:t>
            </a:r>
            <a:r>
              <a:rPr lang="en-US" dirty="0" smtClean="0"/>
              <a:t>are</a:t>
            </a:r>
            <a:r>
              <a:rPr lang="sr-Latn-RS" dirty="0" smtClean="0"/>
              <a:t> </a:t>
            </a:r>
            <a:r>
              <a:rPr lang="en-US" dirty="0" smtClean="0"/>
              <a:t>crowded </a:t>
            </a:r>
            <a:r>
              <a:rPr lang="en-US" dirty="0"/>
              <a:t>aside. Visual acuity is greatest in </a:t>
            </a:r>
            <a:r>
              <a:rPr lang="en-US" dirty="0" smtClean="0"/>
              <a:t>the</a:t>
            </a:r>
            <a:r>
              <a:rPr lang="sr-Latn-RS" dirty="0" smtClean="0"/>
              <a:t> </a:t>
            </a:r>
            <a:r>
              <a:rPr lang="en-US" dirty="0" smtClean="0"/>
              <a:t>fovea </a:t>
            </a:r>
            <a:r>
              <a:rPr lang="en-US" dirty="0" err="1" smtClean="0"/>
              <a:t>centralis</a:t>
            </a:r>
            <a:r>
              <a:rPr lang="sr-Latn-RS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/>
              <a:t>As distance is increased from the fovea, </a:t>
            </a:r>
            <a:r>
              <a:rPr lang="en-US" dirty="0" smtClean="0"/>
              <a:t>fewer</a:t>
            </a:r>
            <a:r>
              <a:rPr lang="sr-Latn-RS" dirty="0" smtClean="0"/>
              <a:t> </a:t>
            </a:r>
            <a:r>
              <a:rPr lang="en-US" dirty="0" smtClean="0"/>
              <a:t>and </a:t>
            </a:r>
            <a:r>
              <a:rPr lang="en-US" dirty="0"/>
              <a:t>fewer cones are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235065" y="1821307"/>
            <a:ext cx="2908935" cy="2557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43255" algn="ctr">
              <a:lnSpc>
                <a:spcPct val="15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</a:rPr>
              <a:t>The content of the eyeball </a:t>
            </a:r>
            <a:endParaRPr lang="sr-Latn-RS" dirty="0" smtClean="0">
              <a:latin typeface="Arial MT"/>
            </a:endParaRPr>
          </a:p>
          <a:p>
            <a:pPr marL="12700" marR="643255" algn="ctr">
              <a:lnSpc>
                <a:spcPct val="15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endParaRPr lang="sr-Latn-RS" dirty="0" smtClean="0">
              <a:latin typeface="Arial MT"/>
            </a:endParaRPr>
          </a:p>
          <a:p>
            <a:pPr marL="355600" marR="643255" indent="-342900">
              <a:lnSpc>
                <a:spcPct val="15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sr-Latn-RS" dirty="0" err="1" smtClean="0">
                <a:solidFill>
                  <a:srgbClr val="FF0000"/>
                </a:solidFill>
                <a:latin typeface="Arial MT"/>
              </a:rPr>
              <a:t>A</a:t>
            </a:r>
            <a:r>
              <a:rPr lang="en-US" dirty="0" err="1" smtClean="0">
                <a:solidFill>
                  <a:srgbClr val="FF0000"/>
                </a:solidFill>
                <a:latin typeface="Arial MT"/>
              </a:rPr>
              <a:t>qu</a:t>
            </a:r>
            <a:r>
              <a:rPr lang="sr-Latn-RS" dirty="0" smtClean="0">
                <a:solidFill>
                  <a:srgbClr val="FF0000"/>
                </a:solidFill>
                <a:latin typeface="Arial MT"/>
              </a:rPr>
              <a:t>eou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s</a:t>
            </a:r>
            <a:r>
              <a:rPr lang="sr-Latn-RS" dirty="0" smtClean="0">
                <a:solidFill>
                  <a:srgbClr val="FF0000"/>
                </a:solidFill>
                <a:latin typeface="Arial MT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humor </a:t>
            </a:r>
            <a:endParaRPr lang="en-US" dirty="0">
              <a:solidFill>
                <a:srgbClr val="FF0000"/>
              </a:solidFill>
              <a:latin typeface="Arial MT"/>
            </a:endParaRPr>
          </a:p>
          <a:p>
            <a:pPr marL="355600" marR="643255" indent="-342900">
              <a:lnSpc>
                <a:spcPct val="15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sr-Latn-RS" dirty="0">
                <a:solidFill>
                  <a:srgbClr val="FF0000"/>
                </a:solidFill>
                <a:latin typeface="Arial MT"/>
              </a:rPr>
              <a:t>L</a:t>
            </a:r>
            <a:r>
              <a:rPr lang="en-US" dirty="0" err="1" smtClean="0">
                <a:solidFill>
                  <a:srgbClr val="FF0000"/>
                </a:solidFill>
                <a:latin typeface="Arial MT"/>
              </a:rPr>
              <a:t>ens</a:t>
            </a:r>
            <a:endParaRPr lang="en-US" dirty="0">
              <a:solidFill>
                <a:srgbClr val="FF0000"/>
              </a:solidFill>
              <a:latin typeface="Arial MT"/>
            </a:endParaRPr>
          </a:p>
          <a:p>
            <a:pPr marL="355600" marR="643255" indent="-342900">
              <a:lnSpc>
                <a:spcPct val="15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sr-Latn-RS" dirty="0" smtClean="0">
                <a:solidFill>
                  <a:srgbClr val="FF0000"/>
                </a:solidFill>
                <a:latin typeface="Arial MT"/>
              </a:rPr>
              <a:t>V</a:t>
            </a:r>
            <a:r>
              <a:rPr lang="en-US" dirty="0" err="1" smtClean="0">
                <a:solidFill>
                  <a:srgbClr val="FF0000"/>
                </a:solidFill>
                <a:latin typeface="Arial MT"/>
              </a:rPr>
              <a:t>itreous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 body</a:t>
            </a:r>
            <a:endParaRPr lang="en-US" dirty="0">
              <a:solidFill>
                <a:srgbClr val="FF0000"/>
              </a:solidFill>
              <a:latin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3519" y="1705432"/>
            <a:ext cx="5616569" cy="438146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63550" y="1695450"/>
            <a:ext cx="5626100" cy="4391025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00">
              <a:latin typeface="Times New Roman"/>
              <a:cs typeface="Times New Roman"/>
            </a:endParaRPr>
          </a:p>
          <a:p>
            <a:pPr marR="146685" algn="r">
              <a:lnSpc>
                <a:spcPct val="100000"/>
              </a:lnSpc>
            </a:pPr>
            <a:r>
              <a:rPr sz="10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3"/>
              </a:rPr>
              <a:t>faculty.une.edu/com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87015" y="152400"/>
            <a:ext cx="635698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sr-Latn-RS" dirty="0"/>
              <a:t>A</a:t>
            </a:r>
            <a:r>
              <a:rPr lang="en-US" dirty="0" err="1"/>
              <a:t>qu</a:t>
            </a:r>
            <a:r>
              <a:rPr lang="sr-Latn-RS" dirty="0" smtClean="0"/>
              <a:t>eou</a:t>
            </a:r>
            <a:r>
              <a:rPr lang="en-US" dirty="0"/>
              <a:t>s</a:t>
            </a:r>
            <a:r>
              <a:rPr lang="sr-Latn-RS" dirty="0"/>
              <a:t> </a:t>
            </a:r>
            <a:r>
              <a:rPr lang="en-US" dirty="0"/>
              <a:t>humor </a:t>
            </a: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304800" y="1066800"/>
            <a:ext cx="8662035" cy="1713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29539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</a:rPr>
              <a:t>A clear fluid that fills the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anterior and posterior chambers </a:t>
            </a:r>
            <a:r>
              <a:rPr lang="en-US" dirty="0">
                <a:latin typeface="Arial MT"/>
              </a:rPr>
              <a:t>of the eye.</a:t>
            </a:r>
          </a:p>
          <a:p>
            <a:pPr marL="355600" marR="129539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</a:rPr>
              <a:t>It is secreted through the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ciliary epithelium </a:t>
            </a:r>
            <a:r>
              <a:rPr lang="en-US" dirty="0">
                <a:latin typeface="Arial MT"/>
              </a:rPr>
              <a:t>into the posterior chamber of the eye.</a:t>
            </a:r>
          </a:p>
          <a:p>
            <a:pPr marL="355600" marR="129539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</a:rPr>
              <a:t>It drains from the anterior chamber of the eye into the bloodstream via </a:t>
            </a:r>
            <a:r>
              <a:rPr lang="en-US" dirty="0" err="1">
                <a:solidFill>
                  <a:srgbClr val="7030A0"/>
                </a:solidFill>
                <a:latin typeface="Arial MT"/>
              </a:rPr>
              <a:t>Schlemm's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 canal</a:t>
            </a:r>
            <a:r>
              <a:rPr lang="en-US" dirty="0">
                <a:latin typeface="Arial MT"/>
              </a:rPr>
              <a:t>.</a:t>
            </a:r>
          </a:p>
          <a:p>
            <a:pPr marL="355600" marR="129539" indent="-34290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</a:rPr>
              <a:t>The cornea and lens are nourished through the aqueous humor.</a:t>
            </a:r>
            <a:endParaRPr dirty="0">
              <a:latin typeface="Arial M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129" y="3352800"/>
            <a:ext cx="7191375" cy="3171825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42646" y="546925"/>
            <a:ext cx="28568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pc="-5" dirty="0" smtClean="0"/>
              <a:t>L</a:t>
            </a:r>
            <a:r>
              <a:rPr spc="-5" dirty="0" err="1" smtClean="0"/>
              <a:t>en</a:t>
            </a:r>
            <a:r>
              <a:rPr dirty="0" err="1" smtClean="0"/>
              <a:t>s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402590" y="1627123"/>
            <a:ext cx="4278630" cy="36907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9461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/>
              <a:t>A transparent, double-bulging structure composed of the </a:t>
            </a:r>
            <a:r>
              <a:rPr lang="en-US" dirty="0">
                <a:solidFill>
                  <a:srgbClr val="FF0000"/>
                </a:solidFill>
              </a:rPr>
              <a:t>capsule, </a:t>
            </a:r>
            <a:r>
              <a:rPr lang="en-US" dirty="0" err="1">
                <a:solidFill>
                  <a:srgbClr val="FF0000"/>
                </a:solidFill>
              </a:rPr>
              <a:t>subcapsular</a:t>
            </a:r>
            <a:r>
              <a:rPr lang="en-US" dirty="0">
                <a:solidFill>
                  <a:srgbClr val="FF0000"/>
                </a:solidFill>
              </a:rPr>
              <a:t> epitheliu</a:t>
            </a:r>
            <a:r>
              <a:rPr lang="en-US" dirty="0"/>
              <a:t>m, and </a:t>
            </a:r>
            <a:r>
              <a:rPr lang="en-US" dirty="0">
                <a:solidFill>
                  <a:srgbClr val="FF0000"/>
                </a:solidFill>
              </a:rPr>
              <a:t>lens fibers</a:t>
            </a:r>
            <a:r>
              <a:rPr lang="en-US" dirty="0"/>
              <a:t>.</a:t>
            </a:r>
          </a:p>
          <a:p>
            <a:pPr marL="354965" marR="9461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/>
              <a:t>The capsule completely surrounds the lens.</a:t>
            </a:r>
          </a:p>
          <a:p>
            <a:pPr marL="354965" marR="9461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/>
              <a:t>Unusually thick epithelial basal lamina.</a:t>
            </a:r>
          </a:p>
          <a:p>
            <a:pPr marL="354965" marR="9461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/>
              <a:t>The thickest in the area of the equator</a:t>
            </a:r>
          </a:p>
          <a:p>
            <a:pPr marL="354965" marR="9461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/>
              <a:t>(zonular fibers are buried).</a:t>
            </a:r>
          </a:p>
          <a:p>
            <a:pPr marL="354965" marR="9461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/>
              <a:t>The </a:t>
            </a:r>
            <a:r>
              <a:rPr lang="en-US" dirty="0" err="1"/>
              <a:t>subcapsular</a:t>
            </a:r>
            <a:r>
              <a:rPr lang="en-US" dirty="0"/>
              <a:t> epithelium consists of one layer of cubic cells (they cover only the front surface of the lens).</a:t>
            </a:r>
          </a:p>
          <a:p>
            <a:pPr marL="354965" marR="9461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/>
              <a:t>Near the equator, the cells elongate and transform into lens fibers.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09832" y="1490343"/>
            <a:ext cx="3617910" cy="482440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999037" y="1479550"/>
            <a:ext cx="3627754" cy="4834255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750">
              <a:latin typeface="Times New Roman"/>
              <a:cs typeface="Times New Roman"/>
            </a:endParaRPr>
          </a:p>
          <a:p>
            <a:pPr marL="2256790">
              <a:lnSpc>
                <a:spcPct val="100000"/>
              </a:lnSpc>
            </a:pPr>
            <a:r>
              <a:rPr sz="9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3"/>
              </a:rPr>
              <a:t>teaching.anhb.uwa.edu.au</a:t>
            </a:r>
            <a:endParaRPr sz="9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9200" y="381000"/>
            <a:ext cx="67525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pc="-5" dirty="0" smtClean="0"/>
              <a:t>V</a:t>
            </a:r>
            <a:r>
              <a:rPr spc="-5" dirty="0" err="1" smtClean="0"/>
              <a:t>itre</a:t>
            </a:r>
            <a:r>
              <a:rPr lang="sr-Latn-RS" spc="-5" dirty="0" smtClean="0"/>
              <a:t>o</a:t>
            </a:r>
            <a:r>
              <a:rPr spc="-5" dirty="0" smtClean="0"/>
              <a:t>u</a:t>
            </a:r>
            <a:r>
              <a:rPr lang="sr-Latn-RS" spc="-5" dirty="0" smtClean="0"/>
              <a:t>s body</a:t>
            </a: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402132" y="1354455"/>
            <a:ext cx="4535805" cy="4642296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960"/>
              </a:spcBef>
              <a:buChar char="•"/>
              <a:tabLst>
                <a:tab pos="355600" algn="l"/>
                <a:tab pos="356235" algn="l"/>
              </a:tabLst>
            </a:pPr>
            <a:r>
              <a:rPr lang="sr-Latn-RS" dirty="0" smtClean="0"/>
              <a:t>Transparent</a:t>
            </a:r>
            <a:r>
              <a:rPr lang="en-US" dirty="0" smtClean="0"/>
              <a:t> </a:t>
            </a:r>
            <a:r>
              <a:rPr lang="en-US" dirty="0"/>
              <a:t>gelatinous substance.</a:t>
            </a:r>
          </a:p>
          <a:p>
            <a:pPr marL="355600" indent="-343535">
              <a:lnSpc>
                <a:spcPct val="100000"/>
              </a:lnSpc>
              <a:spcBef>
                <a:spcPts val="96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/>
              <a:t>It fills part of the eyeball</a:t>
            </a:r>
          </a:p>
          <a:p>
            <a:pPr marL="355600" indent="-343535">
              <a:lnSpc>
                <a:spcPct val="100000"/>
              </a:lnSpc>
              <a:spcBef>
                <a:spcPts val="960"/>
              </a:spcBef>
              <a:buChar char="•"/>
              <a:tabLst>
                <a:tab pos="355600" algn="l"/>
                <a:tab pos="356235" algn="l"/>
              </a:tabLst>
            </a:pPr>
            <a:r>
              <a:rPr lang="sr-Latn-RS" dirty="0" smtClean="0"/>
              <a:t>L</a:t>
            </a:r>
            <a:r>
              <a:rPr lang="en-US" dirty="0" err="1" smtClean="0"/>
              <a:t>imited</a:t>
            </a:r>
            <a:r>
              <a:rPr lang="en-US" dirty="0" smtClean="0"/>
              <a:t> </a:t>
            </a:r>
            <a:r>
              <a:rPr lang="en-US" dirty="0"/>
              <a:t>by the lens and retina.</a:t>
            </a:r>
          </a:p>
          <a:p>
            <a:pPr marL="355600" indent="-343535">
              <a:lnSpc>
                <a:spcPct val="100000"/>
              </a:lnSpc>
              <a:spcBef>
                <a:spcPts val="96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/>
              <a:t>The largest part of the vitreous body is water in which </a:t>
            </a:r>
            <a:r>
              <a:rPr lang="en-US" dirty="0">
                <a:solidFill>
                  <a:srgbClr val="7030A0"/>
                </a:solidFill>
              </a:rPr>
              <a:t>hyaluronic acid </a:t>
            </a:r>
            <a:r>
              <a:rPr lang="en-US" dirty="0"/>
              <a:t>is dissolved.</a:t>
            </a:r>
          </a:p>
          <a:p>
            <a:pPr marL="355600" indent="-343535">
              <a:lnSpc>
                <a:spcPct val="100000"/>
              </a:lnSpc>
              <a:spcBef>
                <a:spcPts val="96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/>
              <a:t>A smaller part of the contents on the periphery of the vitreous body consists of </a:t>
            </a:r>
            <a:r>
              <a:rPr lang="en-US" dirty="0" err="1">
                <a:solidFill>
                  <a:srgbClr val="7030A0"/>
                </a:solidFill>
              </a:rPr>
              <a:t>hyalocytes</a:t>
            </a:r>
            <a:r>
              <a:rPr lang="en-US" dirty="0"/>
              <a:t> - fibroblast-like cells that synthesize hyaluronic acid </a:t>
            </a:r>
            <a:r>
              <a:rPr lang="sr-Latn-RS" dirty="0" smtClean="0"/>
              <a:t>and </a:t>
            </a:r>
            <a:r>
              <a:rPr lang="en-US" dirty="0" smtClean="0"/>
              <a:t>collagen </a:t>
            </a:r>
            <a:r>
              <a:rPr lang="en-US" dirty="0"/>
              <a:t>fibers.</a:t>
            </a:r>
          </a:p>
          <a:p>
            <a:pPr marL="355600" indent="-343535">
              <a:lnSpc>
                <a:spcPct val="100000"/>
              </a:lnSpc>
              <a:spcBef>
                <a:spcPts val="96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/>
              <a:t>The vitreous body maintains the shape of the eyeball and presses the sensory retina against the pigment epithelium, preventing retinal detachment.</a:t>
            </a:r>
            <a:endParaRPr dirty="0"/>
          </a:p>
        </p:txBody>
      </p:sp>
      <p:grpSp>
        <p:nvGrpSpPr>
          <p:cNvPr id="4" name="object 4"/>
          <p:cNvGrpSpPr/>
          <p:nvPr/>
        </p:nvGrpSpPr>
        <p:grpSpPr>
          <a:xfrm>
            <a:off x="5426075" y="1403350"/>
            <a:ext cx="3338829" cy="4711700"/>
            <a:chOff x="5426075" y="1403350"/>
            <a:chExt cx="3338829" cy="47117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37809" y="1414951"/>
              <a:ext cx="3319332" cy="469263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430837" y="1408112"/>
              <a:ext cx="3329304" cy="4702175"/>
            </a:xfrm>
            <a:custGeom>
              <a:avLst/>
              <a:gdLst/>
              <a:ahLst/>
              <a:cxnLst/>
              <a:rect l="l" t="t" r="r" b="b"/>
              <a:pathLst>
                <a:path w="3329304" h="4702175">
                  <a:moveTo>
                    <a:pt x="0" y="0"/>
                  </a:moveTo>
                  <a:lnTo>
                    <a:pt x="3328987" y="0"/>
                  </a:lnTo>
                  <a:lnTo>
                    <a:pt x="3328987" y="4702175"/>
                  </a:lnTo>
                  <a:lnTo>
                    <a:pt x="0" y="4702175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5999" y="381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7030A0"/>
                </a:solidFill>
              </a:rPr>
              <a:t>The accessory structures of the eye include the conjunctiva</a:t>
            </a:r>
            <a:r>
              <a:rPr lang="en-US" dirty="0" smtClean="0">
                <a:solidFill>
                  <a:srgbClr val="7030A0"/>
                </a:solidFill>
              </a:rPr>
              <a:t>,</a:t>
            </a:r>
            <a:r>
              <a:rPr lang="sr-Latn-RS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eyelids</a:t>
            </a:r>
            <a:r>
              <a:rPr lang="en-US" dirty="0">
                <a:solidFill>
                  <a:srgbClr val="7030A0"/>
                </a:solidFill>
              </a:rPr>
              <a:t>, and lacrimal apparatus.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0354" y="1371600"/>
            <a:ext cx="3883290" cy="492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3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00400" y="152400"/>
            <a:ext cx="44596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pc="-5" dirty="0" smtClean="0"/>
              <a:t>C</a:t>
            </a:r>
            <a:r>
              <a:rPr spc="-5" dirty="0" err="1" smtClean="0"/>
              <a:t>onjuctiva</a:t>
            </a: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304800" y="1219200"/>
            <a:ext cx="3966298" cy="5356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marR="207645" indent="-28575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sr-Latn-RS" dirty="0" smtClean="0">
                <a:latin typeface="Arial MT"/>
              </a:rPr>
              <a:t>C</a:t>
            </a:r>
            <a:r>
              <a:rPr lang="en-US" dirty="0" err="1" smtClean="0">
                <a:latin typeface="Arial MT"/>
              </a:rPr>
              <a:t>onjunctiva</a:t>
            </a:r>
            <a:r>
              <a:rPr lang="en-US" dirty="0" smtClean="0">
                <a:latin typeface="Arial MT"/>
              </a:rPr>
              <a:t> </a:t>
            </a:r>
            <a:r>
              <a:rPr lang="en-US" dirty="0">
                <a:latin typeface="Arial MT"/>
              </a:rPr>
              <a:t>is the transparent </a:t>
            </a:r>
            <a:r>
              <a:rPr lang="en-US" dirty="0" smtClean="0">
                <a:latin typeface="Arial MT"/>
              </a:rPr>
              <a:t>mucous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membrane</a:t>
            </a:r>
            <a:r>
              <a:rPr lang="en-US" dirty="0">
                <a:latin typeface="Arial MT"/>
              </a:rPr>
              <a:t>, consisting of a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stratified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columnar</a:t>
            </a:r>
            <a:r>
              <a:rPr lang="sr-Latn-RS" dirty="0" smtClean="0">
                <a:solidFill>
                  <a:srgbClr val="FF0000"/>
                </a:solidFill>
                <a:latin typeface="Arial MT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epithelium </a:t>
            </a:r>
            <a:r>
              <a:rPr lang="en-US" dirty="0">
                <a:latin typeface="Arial MT"/>
              </a:rPr>
              <a:t>with goblet cells that overlies a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loose</a:t>
            </a:r>
            <a:r>
              <a:rPr lang="sr-Latn-RS" dirty="0" smtClean="0">
                <a:solidFill>
                  <a:srgbClr val="FF0000"/>
                </a:solidFill>
                <a:latin typeface="Arial MT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connective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tissue. </a:t>
            </a:r>
            <a:endParaRPr lang="sr-Latn-RS" dirty="0" smtClean="0">
              <a:solidFill>
                <a:srgbClr val="FF0000"/>
              </a:solidFill>
              <a:latin typeface="Arial MT"/>
            </a:endParaRPr>
          </a:p>
          <a:p>
            <a:pPr marL="298450" marR="207645" indent="-285750">
              <a:lnSpc>
                <a:spcPct val="12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sr-Latn-RS" dirty="0">
                <a:latin typeface="Arial MT"/>
              </a:rPr>
              <a:t>L</a:t>
            </a:r>
            <a:r>
              <a:rPr lang="en-US" dirty="0" err="1" smtClean="0">
                <a:latin typeface="Arial MT"/>
              </a:rPr>
              <a:t>ines</a:t>
            </a:r>
            <a:r>
              <a:rPr lang="en-US" dirty="0" smtClean="0">
                <a:latin typeface="Arial MT"/>
              </a:rPr>
              <a:t>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the internal </a:t>
            </a:r>
            <a:r>
              <a:rPr lang="sr-Latn-RS" dirty="0" smtClean="0">
                <a:solidFill>
                  <a:srgbClr val="7030A0"/>
                </a:solidFill>
                <a:latin typeface="Arial MT"/>
              </a:rPr>
              <a:t>side</a:t>
            </a:r>
            <a:r>
              <a:rPr lang="en-US" dirty="0" smtClean="0">
                <a:solidFill>
                  <a:srgbClr val="7030A0"/>
                </a:solidFill>
                <a:latin typeface="Arial MT"/>
              </a:rPr>
              <a:t> of</a:t>
            </a:r>
            <a:r>
              <a:rPr lang="sr-Latn-RS" dirty="0" smtClean="0">
                <a:solidFill>
                  <a:srgbClr val="7030A0"/>
                </a:solidFill>
                <a:latin typeface="Arial MT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Arial MT"/>
              </a:rPr>
              <a:t>the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eyelids </a:t>
            </a:r>
            <a:r>
              <a:rPr lang="en-US" dirty="0">
                <a:latin typeface="Arial MT"/>
              </a:rPr>
              <a:t>as the palpebral </a:t>
            </a:r>
            <a:r>
              <a:rPr lang="sr-Latn-RS" dirty="0" smtClean="0">
                <a:latin typeface="Arial MT"/>
              </a:rPr>
              <a:t> c</a:t>
            </a:r>
            <a:r>
              <a:rPr lang="en-US" dirty="0" err="1" smtClean="0">
                <a:latin typeface="Arial MT"/>
              </a:rPr>
              <a:t>onjunctiva</a:t>
            </a:r>
            <a:r>
              <a:rPr lang="en-US" dirty="0">
                <a:latin typeface="Arial MT"/>
              </a:rPr>
              <a:t>, </a:t>
            </a:r>
            <a:r>
              <a:rPr lang="en-US" dirty="0" smtClean="0">
                <a:latin typeface="Arial MT"/>
              </a:rPr>
              <a:t>and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reflects </a:t>
            </a:r>
            <a:r>
              <a:rPr lang="en-US" dirty="0">
                <a:latin typeface="Arial MT"/>
              </a:rPr>
              <a:t>over the sclera of the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anterior surface </a:t>
            </a:r>
            <a:r>
              <a:rPr lang="en-US" dirty="0" smtClean="0">
                <a:solidFill>
                  <a:srgbClr val="7030A0"/>
                </a:solidFill>
                <a:latin typeface="Arial MT"/>
              </a:rPr>
              <a:t>of</a:t>
            </a:r>
            <a:r>
              <a:rPr lang="sr-Latn-RS" dirty="0" smtClean="0">
                <a:solidFill>
                  <a:srgbClr val="7030A0"/>
                </a:solidFill>
                <a:latin typeface="Arial MT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Arial MT"/>
              </a:rPr>
              <a:t>the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eyeball </a:t>
            </a:r>
            <a:r>
              <a:rPr lang="en-US" dirty="0">
                <a:latin typeface="Arial MT"/>
              </a:rPr>
              <a:t>as the bulbar </a:t>
            </a:r>
            <a:r>
              <a:rPr lang="en-US" dirty="0" smtClean="0">
                <a:latin typeface="Arial MT"/>
              </a:rPr>
              <a:t>conjunctiva</a:t>
            </a:r>
            <a:r>
              <a:rPr lang="sr-Latn-RS" dirty="0" smtClean="0">
                <a:latin typeface="Arial MT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>
                <a:latin typeface="Arial MT"/>
              </a:rPr>
              <a:t>As </a:t>
            </a:r>
            <a:r>
              <a:rPr lang="en-US" dirty="0" smtClean="0">
                <a:latin typeface="Arial MT"/>
              </a:rPr>
              <a:t>the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bulbar </a:t>
            </a:r>
            <a:r>
              <a:rPr lang="en-US" dirty="0">
                <a:latin typeface="Arial MT"/>
              </a:rPr>
              <a:t>conjunctiva reaches the </a:t>
            </a:r>
            <a:r>
              <a:rPr lang="en-US" dirty="0" smtClean="0">
                <a:latin typeface="Arial MT"/>
              </a:rPr>
              <a:t>corneal-scleral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junction</a:t>
            </a:r>
            <a:r>
              <a:rPr lang="en-US" dirty="0">
                <a:latin typeface="Arial MT"/>
              </a:rPr>
              <a:t>, it no longer has goblet cells </a:t>
            </a:r>
            <a:r>
              <a:rPr lang="en-US" dirty="0" smtClean="0">
                <a:latin typeface="Arial MT"/>
              </a:rPr>
              <a:t>and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becomes </a:t>
            </a:r>
            <a:r>
              <a:rPr lang="en-US" dirty="0">
                <a:latin typeface="Arial MT"/>
              </a:rPr>
              <a:t>the stratified squamous epithelium of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dirty="0">
                <a:latin typeface="Arial MT"/>
              </a:rPr>
              <a:t>the </a:t>
            </a:r>
            <a:r>
              <a:rPr lang="en-US" dirty="0" smtClean="0">
                <a:latin typeface="Arial MT"/>
              </a:rPr>
              <a:t>cornea.</a:t>
            </a:r>
            <a:endParaRPr dirty="0">
              <a:latin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92662" y="1346212"/>
            <a:ext cx="3810000" cy="224788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53025" y="3721100"/>
            <a:ext cx="3048000" cy="277177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783137" y="1336675"/>
            <a:ext cx="3819525" cy="2257425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24130">
              <a:lnSpc>
                <a:spcPts val="994"/>
              </a:lnSpc>
            </a:pPr>
            <a:r>
              <a:rPr sz="10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4"/>
              </a:rPr>
              <a:t>www.missionforvisionusa.org</a:t>
            </a: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Arial MT"/>
              <a:cs typeface="Arial MT"/>
            </a:endParaRPr>
          </a:p>
          <a:p>
            <a:pPr marL="2472690">
              <a:lnSpc>
                <a:spcPct val="100000"/>
              </a:lnSpc>
            </a:pPr>
            <a:r>
              <a:rPr sz="900" b="1" spc="-5" dirty="0">
                <a:solidFill>
                  <a:srgbClr val="FFFFFF"/>
                </a:solidFill>
                <a:latin typeface="Arial"/>
                <a:cs typeface="Arial"/>
              </a:rPr>
              <a:t>Conjuctiva</a:t>
            </a:r>
            <a:r>
              <a:rPr sz="9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FFFFFF"/>
                </a:solidFill>
                <a:latin typeface="Arial"/>
                <a:cs typeface="Arial"/>
              </a:rPr>
              <a:t>palpebrarum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143500" y="3711575"/>
            <a:ext cx="3057525" cy="2781300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67005">
              <a:lnSpc>
                <a:spcPts val="1005"/>
              </a:lnSpc>
            </a:pPr>
            <a:r>
              <a:rPr sz="10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4"/>
              </a:rPr>
              <a:t>www.missionforvisionusa.org</a:t>
            </a:r>
            <a:endParaRPr sz="10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11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00">
              <a:latin typeface="Arial MT"/>
              <a:cs typeface="Arial MT"/>
            </a:endParaRPr>
          </a:p>
          <a:p>
            <a:pPr marR="119380" algn="r">
              <a:lnSpc>
                <a:spcPct val="100000"/>
              </a:lnSpc>
            </a:pPr>
            <a:r>
              <a:rPr sz="900" b="1" spc="-5" dirty="0">
                <a:solidFill>
                  <a:srgbClr val="FFFFFF"/>
                </a:solidFill>
                <a:latin typeface="Arial"/>
                <a:cs typeface="Arial"/>
              </a:rPr>
              <a:t>Conjuctiva</a:t>
            </a:r>
            <a:r>
              <a:rPr sz="9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bulbi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90086" y="388175"/>
            <a:ext cx="21621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Conjuctiva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04800" y="2286000"/>
            <a:ext cx="3997960" cy="26904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ctr">
              <a:lnSpc>
                <a:spcPts val="2270"/>
              </a:lnSpc>
              <a:spcBef>
                <a:spcPts val="80"/>
              </a:spcBef>
              <a:tabLst>
                <a:tab pos="355600" algn="l"/>
                <a:tab pos="356235" algn="l"/>
              </a:tabLst>
            </a:pPr>
            <a:r>
              <a:rPr lang="en-US" dirty="0" smtClean="0">
                <a:solidFill>
                  <a:srgbClr val="7030A0"/>
                </a:solidFill>
              </a:rPr>
              <a:t>The </a:t>
            </a:r>
            <a:r>
              <a:rPr lang="en-US" dirty="0">
                <a:solidFill>
                  <a:srgbClr val="7030A0"/>
                </a:solidFill>
              </a:rPr>
              <a:t>mucous secretion of the goblet cells forms a protective layer covering the free surface of the eyeball</a:t>
            </a:r>
            <a:r>
              <a:rPr lang="en-US" dirty="0" smtClean="0">
                <a:solidFill>
                  <a:srgbClr val="7030A0"/>
                </a:solidFill>
              </a:rPr>
              <a:t>.</a:t>
            </a:r>
            <a:endParaRPr lang="sr-Latn-RS" dirty="0" smtClean="0">
              <a:solidFill>
                <a:srgbClr val="7030A0"/>
              </a:solidFill>
            </a:endParaRPr>
          </a:p>
          <a:p>
            <a:pPr marL="355600" marR="5080" indent="-342900">
              <a:lnSpc>
                <a:spcPts val="2270"/>
              </a:lnSpc>
              <a:spcBef>
                <a:spcPts val="8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endParaRPr lang="en-US" dirty="0"/>
          </a:p>
          <a:p>
            <a:pPr marL="355600" marR="5080" indent="-342900">
              <a:lnSpc>
                <a:spcPts val="2270"/>
              </a:lnSpc>
              <a:spcBef>
                <a:spcPts val="8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/>
              <a:t>Beneath the epithelium is a richly vascularized loose connective tissue with lymphatic follicles, particularly numerous in the area of the conjunctival arches.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18450" y="1270508"/>
            <a:ext cx="3816292" cy="259229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21225" y="3938587"/>
            <a:ext cx="3810000" cy="258127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711700" y="1263650"/>
            <a:ext cx="3825875" cy="2602230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 marL="95885">
              <a:lnSpc>
                <a:spcPct val="100000"/>
              </a:lnSpc>
              <a:spcBef>
                <a:spcPts val="915"/>
              </a:spcBef>
              <a:tabLst>
                <a:tab pos="2038985" algn="l"/>
              </a:tabLst>
            </a:pPr>
            <a:r>
              <a:rPr sz="1350" spc="-7" baseline="-9259" dirty="0">
                <a:solidFill>
                  <a:srgbClr val="FFFFFF"/>
                </a:solidFill>
                <a:latin typeface="Arial MT"/>
                <a:cs typeface="Arial MT"/>
              </a:rPr>
              <a:t>Conjuctiva</a:t>
            </a:r>
            <a:r>
              <a:rPr sz="1350" spc="-15" baseline="-9259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350" baseline="-9259" dirty="0">
                <a:solidFill>
                  <a:srgbClr val="FFFFFF"/>
                </a:solidFill>
                <a:latin typeface="Arial MT"/>
                <a:cs typeface="Arial MT"/>
              </a:rPr>
              <a:t>fornicis	</a:t>
            </a:r>
            <a:r>
              <a:rPr sz="10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4"/>
              </a:rPr>
              <a:t>www.missionforvisionusa.org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11700" y="3929062"/>
            <a:ext cx="3819525" cy="2590800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19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800">
              <a:latin typeface="Times New Roman"/>
              <a:cs typeface="Times New Roman"/>
            </a:endParaRPr>
          </a:p>
          <a:p>
            <a:pPr marL="95885">
              <a:lnSpc>
                <a:spcPct val="100000"/>
              </a:lnSpc>
              <a:tabLst>
                <a:tab pos="1609090" algn="l"/>
              </a:tabLst>
            </a:pPr>
            <a:r>
              <a:rPr sz="900" b="1" spc="-5" dirty="0">
                <a:solidFill>
                  <a:srgbClr val="FFFFFF"/>
                </a:solidFill>
                <a:latin typeface="Arial"/>
                <a:cs typeface="Arial"/>
              </a:rPr>
              <a:t>Conjuctiva 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plicae</a:t>
            </a:r>
            <a:r>
              <a:rPr sz="9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semilu	i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Arial"/>
              <a:cs typeface="Arial"/>
            </a:endParaRPr>
          </a:p>
          <a:p>
            <a:pPr marL="167005">
              <a:lnSpc>
                <a:spcPct val="100000"/>
              </a:lnSpc>
              <a:spcBef>
                <a:spcPts val="730"/>
              </a:spcBef>
            </a:pPr>
            <a:r>
              <a:rPr sz="10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4"/>
              </a:rPr>
              <a:t>www.missionforvisionusa.org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8067" y="2362200"/>
            <a:ext cx="4578349" cy="3706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"/>
                <a:cs typeface="Arial"/>
              </a:rPr>
              <a:t>Nasal </a:t>
            </a:r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vestibule</a:t>
            </a:r>
            <a:r>
              <a:rPr lang="sr-Latn-RS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 smtClean="0"/>
              <a:t>The </a:t>
            </a:r>
            <a:r>
              <a:rPr lang="en-US" b="1" dirty="0"/>
              <a:t>nasal vestibule </a:t>
            </a:r>
            <a:r>
              <a:rPr lang="en-US" dirty="0"/>
              <a:t>forms a part of the external nose </a:t>
            </a:r>
            <a:r>
              <a:rPr lang="en-US" dirty="0" smtClean="0"/>
              <a:t>and</a:t>
            </a:r>
            <a:r>
              <a:rPr lang="sr-Latn-RS" dirty="0" smtClean="0"/>
              <a:t> </a:t>
            </a:r>
            <a:r>
              <a:rPr lang="en-US" dirty="0" smtClean="0"/>
              <a:t>communicates </a:t>
            </a:r>
            <a:r>
              <a:rPr lang="en-US" dirty="0"/>
              <a:t>anteriorly with the external environment. </a:t>
            </a:r>
            <a:r>
              <a:rPr lang="en-US" dirty="0" smtClean="0"/>
              <a:t>It</a:t>
            </a:r>
            <a:r>
              <a:rPr lang="sr-Latn-RS" dirty="0" smtClean="0"/>
              <a:t> </a:t>
            </a:r>
            <a:r>
              <a:rPr lang="en-US" dirty="0" smtClean="0"/>
              <a:t>is </a:t>
            </a:r>
            <a:r>
              <a:rPr lang="en-US" dirty="0"/>
              <a:t>lined with stratified squamous </a:t>
            </a:r>
            <a:r>
              <a:rPr lang="en-US" dirty="0" smtClean="0"/>
              <a:t>epithelium</a:t>
            </a:r>
            <a:r>
              <a:rPr lang="sr-Latn-RS" dirty="0" smtClean="0"/>
              <a:t>.</a:t>
            </a:r>
          </a:p>
          <a:p>
            <a:endParaRPr lang="sr-Latn-RS" b="1" dirty="0">
              <a:solidFill>
                <a:srgbClr val="FF0000"/>
              </a:solidFill>
              <a:latin typeface="Arial"/>
              <a:cs typeface="Arial"/>
            </a:endParaRPr>
          </a:p>
          <a:p>
            <a:r>
              <a:rPr lang="sr-Latn-RS" b="1" dirty="0" smtClean="0">
                <a:solidFill>
                  <a:srgbClr val="FF0000"/>
                </a:solidFill>
                <a:latin typeface="Arial"/>
                <a:cs typeface="Arial"/>
              </a:rPr>
              <a:t>R</a:t>
            </a:r>
            <a:r>
              <a:rPr lang="en-US" b="1" dirty="0" err="1" smtClean="0">
                <a:solidFill>
                  <a:srgbClr val="FF0000"/>
                </a:solidFill>
                <a:latin typeface="Arial"/>
                <a:cs typeface="Arial"/>
              </a:rPr>
              <a:t>espiratory</a:t>
            </a:r>
            <a:r>
              <a:rPr lang="en-US" b="1" dirty="0" smtClean="0">
                <a:solidFill>
                  <a:srgbClr val="FF0000"/>
                </a:solidFill>
                <a:latin typeface="Arial"/>
                <a:cs typeface="Arial"/>
              </a:rPr>
              <a:t> region</a:t>
            </a:r>
            <a:r>
              <a:rPr lang="sr-Latn-RS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dirty="0"/>
              <a:t>constitutes most of the volume </a:t>
            </a:r>
            <a:r>
              <a:rPr lang="en-US" dirty="0" smtClean="0"/>
              <a:t>of</a:t>
            </a:r>
            <a:r>
              <a:rPr lang="sr-Latn-RS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nasal cavities. It is lined by the </a:t>
            </a:r>
            <a:r>
              <a:rPr lang="en-US" b="1" dirty="0"/>
              <a:t>respiratory </a:t>
            </a:r>
            <a:r>
              <a:rPr lang="en-US" b="1" dirty="0" smtClean="0"/>
              <a:t>mucosa</a:t>
            </a:r>
            <a:r>
              <a:rPr lang="sr-Latn-RS" b="1" dirty="0" smtClean="0"/>
              <a:t> </a:t>
            </a:r>
            <a:r>
              <a:rPr lang="en-US" dirty="0" smtClean="0"/>
              <a:t>that </a:t>
            </a:r>
            <a:r>
              <a:rPr lang="en-US" dirty="0"/>
              <a:t>contains a ciliated, pseudostratified columnar </a:t>
            </a:r>
            <a:r>
              <a:rPr lang="en-US" dirty="0" smtClean="0"/>
              <a:t>epithelium</a:t>
            </a:r>
            <a:r>
              <a:rPr lang="sr-Latn-RS" dirty="0" smtClean="0"/>
              <a:t> </a:t>
            </a:r>
            <a:r>
              <a:rPr lang="en-US" dirty="0" smtClean="0"/>
              <a:t>on </a:t>
            </a:r>
            <a:r>
              <a:rPr lang="en-US" dirty="0"/>
              <a:t>its surface.</a:t>
            </a:r>
            <a:endParaRPr lang="sr-Latn-RS" b="1" dirty="0">
              <a:solidFill>
                <a:srgbClr val="FF0000"/>
              </a:solidFill>
              <a:latin typeface="Arial"/>
              <a:cs typeface="Arial"/>
            </a:endParaRPr>
          </a:p>
          <a:p>
            <a:endParaRPr lang="sr-Latn-RS" sz="1800" b="1" spc="-710" dirty="0" smtClean="0">
              <a:solidFill>
                <a:srgbClr val="FF0000"/>
              </a:solidFill>
              <a:latin typeface="Arial"/>
              <a:cs typeface="Arial"/>
            </a:endParaRPr>
          </a:p>
          <a:p>
            <a:pPr algn="ctr"/>
            <a:endParaRPr lang="sr-Latn-RS" sz="1400" b="1" spc="-710" dirty="0">
              <a:solidFill>
                <a:srgbClr val="7030A0"/>
              </a:solidFill>
              <a:latin typeface="Arial"/>
              <a:cs typeface="Arial"/>
            </a:endParaRPr>
          </a:p>
          <a:p>
            <a:pPr algn="ctr"/>
            <a:r>
              <a:rPr lang="en-US" sz="1400" b="1" dirty="0">
                <a:solidFill>
                  <a:srgbClr val="7030A0"/>
                </a:solidFill>
              </a:rPr>
              <a:t>The mucosa of the respiratory region warms, moistens, </a:t>
            </a:r>
            <a:r>
              <a:rPr lang="en-US" sz="1400" b="1" dirty="0" smtClean="0">
                <a:solidFill>
                  <a:srgbClr val="7030A0"/>
                </a:solidFill>
              </a:rPr>
              <a:t>and</a:t>
            </a:r>
            <a:r>
              <a:rPr lang="sr-Latn-RS" sz="1400" b="1" dirty="0" smtClean="0">
                <a:solidFill>
                  <a:srgbClr val="7030A0"/>
                </a:solidFill>
              </a:rPr>
              <a:t> </a:t>
            </a:r>
            <a:r>
              <a:rPr lang="en-US" sz="1400" b="1" dirty="0" smtClean="0">
                <a:solidFill>
                  <a:srgbClr val="7030A0"/>
                </a:solidFill>
              </a:rPr>
              <a:t>filters </a:t>
            </a:r>
            <a:r>
              <a:rPr lang="en-US" sz="1400" b="1" dirty="0">
                <a:solidFill>
                  <a:srgbClr val="7030A0"/>
                </a:solidFill>
              </a:rPr>
              <a:t>inspired air.</a:t>
            </a:r>
            <a:endParaRPr lang="sr-Latn-RS" sz="1400" b="1" spc="-710" dirty="0">
              <a:solidFill>
                <a:srgbClr val="7030A0"/>
              </a:solidFill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59350" y="1454150"/>
            <a:ext cx="3809999" cy="507999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784340" y="6110096"/>
            <a:ext cx="192595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Arial MT"/>
                <a:cs typeface="Arial MT"/>
              </a:rPr>
              <a:t>Photomicrography:</a:t>
            </a:r>
            <a:r>
              <a:rPr sz="1000" spc="2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Blue</a:t>
            </a:r>
            <a:r>
              <a:rPr sz="1000" spc="1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Histology </a:t>
            </a:r>
            <a:r>
              <a:rPr sz="1000" spc="-265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  <a:hlinkClick r:id="rId3"/>
              </a:rPr>
              <a:t>http://www.lab.anhb.uwa.edu.au/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81400" y="76200"/>
            <a:ext cx="49517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dirty="0"/>
              <a:t>Eyelids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224790" y="914400"/>
            <a:ext cx="3952595" cy="524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marR="73025" indent="-28575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sr-Latn-RS" dirty="0" smtClean="0">
                <a:latin typeface="Arial MT"/>
              </a:rPr>
              <a:t>E</a:t>
            </a:r>
            <a:r>
              <a:rPr lang="en-US" dirty="0" err="1" smtClean="0">
                <a:latin typeface="Arial MT"/>
              </a:rPr>
              <a:t>yelids</a:t>
            </a:r>
            <a:r>
              <a:rPr lang="en-US" dirty="0" smtClean="0">
                <a:latin typeface="Arial MT"/>
              </a:rPr>
              <a:t> </a:t>
            </a:r>
            <a:r>
              <a:rPr lang="en-US" dirty="0">
                <a:latin typeface="Arial MT"/>
              </a:rPr>
              <a:t>are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folds of thin skin </a:t>
            </a:r>
            <a:r>
              <a:rPr lang="en-US" dirty="0">
                <a:latin typeface="Arial MT"/>
              </a:rPr>
              <a:t>that </a:t>
            </a:r>
            <a:r>
              <a:rPr lang="en-US" dirty="0" smtClean="0">
                <a:latin typeface="Arial MT"/>
              </a:rPr>
              <a:t>seal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over </a:t>
            </a:r>
            <a:r>
              <a:rPr lang="en-US" dirty="0">
                <a:latin typeface="Arial MT"/>
              </a:rPr>
              <a:t>the anterior surface of the eye. </a:t>
            </a:r>
            <a:endParaRPr lang="sr-Latn-RS" dirty="0" smtClean="0">
              <a:latin typeface="Arial MT"/>
            </a:endParaRPr>
          </a:p>
          <a:p>
            <a:pPr marL="298450" marR="73025" indent="-28575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sr-Latn-RS" dirty="0" smtClean="0">
                <a:latin typeface="Arial MT"/>
              </a:rPr>
              <a:t>P</a:t>
            </a:r>
            <a:r>
              <a:rPr lang="en-US" dirty="0" err="1" smtClean="0">
                <a:latin typeface="Arial MT"/>
              </a:rPr>
              <a:t>alpebral</a:t>
            </a:r>
            <a:r>
              <a:rPr lang="en-US" dirty="0" smtClean="0">
                <a:latin typeface="Arial MT"/>
              </a:rPr>
              <a:t> </a:t>
            </a:r>
            <a:r>
              <a:rPr lang="en-US" dirty="0">
                <a:latin typeface="Arial MT"/>
              </a:rPr>
              <a:t>margins contain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eyelashe</a:t>
            </a:r>
            <a:r>
              <a:rPr lang="en-US" dirty="0">
                <a:latin typeface="Arial MT"/>
              </a:rPr>
              <a:t>s </a:t>
            </a:r>
            <a:r>
              <a:rPr lang="en-US" dirty="0" smtClean="0">
                <a:latin typeface="Arial MT"/>
              </a:rPr>
              <a:t>without </a:t>
            </a:r>
            <a:r>
              <a:rPr lang="en-US" dirty="0" err="1">
                <a:latin typeface="Arial MT"/>
              </a:rPr>
              <a:t>arrector</a:t>
            </a:r>
            <a:r>
              <a:rPr lang="en-US" dirty="0">
                <a:latin typeface="Arial MT"/>
              </a:rPr>
              <a:t> pili muscles. </a:t>
            </a:r>
            <a:endParaRPr lang="sr-Latn-RS" dirty="0" smtClean="0">
              <a:latin typeface="Arial MT"/>
            </a:endParaRPr>
          </a:p>
          <a:p>
            <a:pPr marL="298450" marR="73025" indent="-28575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 smtClean="0">
                <a:solidFill>
                  <a:srgbClr val="7030A0"/>
                </a:solidFill>
                <a:latin typeface="Arial MT"/>
              </a:rPr>
              <a:t>Glands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of Moll</a:t>
            </a:r>
            <a:r>
              <a:rPr lang="en-US" dirty="0" smtClean="0">
                <a:latin typeface="Arial MT"/>
              </a:rPr>
              <a:t>,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modified </a:t>
            </a:r>
            <a:r>
              <a:rPr lang="en-US" dirty="0">
                <a:latin typeface="Arial MT"/>
              </a:rPr>
              <a:t>sweat glands, open into the follicles </a:t>
            </a:r>
            <a:r>
              <a:rPr lang="en-US" dirty="0" smtClean="0">
                <a:latin typeface="Arial MT"/>
              </a:rPr>
              <a:t>of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the </a:t>
            </a:r>
            <a:r>
              <a:rPr lang="en-US" dirty="0">
                <a:latin typeface="Arial MT"/>
              </a:rPr>
              <a:t>eyelashes. </a:t>
            </a:r>
            <a:endParaRPr lang="sr-Latn-RS" dirty="0" smtClean="0">
              <a:latin typeface="Arial MT"/>
            </a:endParaRPr>
          </a:p>
          <a:p>
            <a:pPr marL="298450" marR="73025" indent="-28575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sr-Latn-RS" dirty="0" smtClean="0">
                <a:latin typeface="Arial MT"/>
              </a:rPr>
              <a:t>12-30 </a:t>
            </a:r>
            <a:r>
              <a:rPr lang="en-US" dirty="0" smtClean="0">
                <a:solidFill>
                  <a:srgbClr val="7030A0"/>
                </a:solidFill>
                <a:latin typeface="Arial MT"/>
              </a:rPr>
              <a:t>Meibomian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glands</a:t>
            </a:r>
            <a:r>
              <a:rPr lang="en-US" dirty="0">
                <a:latin typeface="Arial MT"/>
              </a:rPr>
              <a:t>, </a:t>
            </a:r>
            <a:r>
              <a:rPr lang="en-US" dirty="0" smtClean="0">
                <a:latin typeface="Arial MT"/>
              </a:rPr>
              <a:t>modified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sebaceous </a:t>
            </a:r>
            <a:r>
              <a:rPr lang="en-US" dirty="0">
                <a:latin typeface="Arial MT"/>
              </a:rPr>
              <a:t>glands, are within the tarsal </a:t>
            </a:r>
            <a:r>
              <a:rPr lang="en-US" dirty="0" smtClean="0">
                <a:latin typeface="Arial MT"/>
              </a:rPr>
              <a:t>plates</a:t>
            </a:r>
            <a:r>
              <a:rPr lang="sr-Latn-RS" dirty="0" smtClean="0">
                <a:latin typeface="Arial MT"/>
              </a:rPr>
              <a:t> and </a:t>
            </a:r>
            <a:r>
              <a:rPr lang="en-US" dirty="0" smtClean="0">
                <a:latin typeface="Arial MT"/>
              </a:rPr>
              <a:t>form </a:t>
            </a:r>
            <a:r>
              <a:rPr lang="en-US" dirty="0">
                <a:latin typeface="Arial MT"/>
              </a:rPr>
              <a:t>an oily secretion that</a:t>
            </a:r>
            <a:r>
              <a:rPr lang="sr-Latn-RS" dirty="0">
                <a:latin typeface="Arial MT"/>
              </a:rPr>
              <a:t> </a:t>
            </a:r>
            <a:r>
              <a:rPr lang="en-US" dirty="0">
                <a:latin typeface="Arial MT"/>
              </a:rPr>
              <a:t>mixes with and delays the evaporation of tears</a:t>
            </a:r>
            <a:r>
              <a:rPr lang="sr-Latn-RS" dirty="0">
                <a:latin typeface="Arial MT"/>
              </a:rPr>
              <a:t>.</a:t>
            </a:r>
            <a:endParaRPr lang="en-US" dirty="0">
              <a:latin typeface="Arial MT"/>
            </a:endParaRPr>
          </a:p>
          <a:p>
            <a:pPr marL="298450" marR="73025" indent="-28575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 smtClean="0">
                <a:latin typeface="Arial MT"/>
              </a:rPr>
              <a:t>The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tarsal plates </a:t>
            </a:r>
            <a:r>
              <a:rPr lang="en-US" dirty="0">
                <a:latin typeface="Arial MT"/>
              </a:rPr>
              <a:t>are thickened </a:t>
            </a:r>
            <a:r>
              <a:rPr lang="en-US" dirty="0" smtClean="0">
                <a:latin typeface="Arial MT"/>
              </a:rPr>
              <a:t>connective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tissue </a:t>
            </a:r>
            <a:r>
              <a:rPr lang="en-US" dirty="0">
                <a:latin typeface="Arial MT"/>
              </a:rPr>
              <a:t>sheaths that support each </a:t>
            </a:r>
            <a:r>
              <a:rPr lang="en-US" dirty="0" smtClean="0">
                <a:latin typeface="Arial MT"/>
              </a:rPr>
              <a:t>lid</a:t>
            </a:r>
            <a:r>
              <a:rPr lang="sr-Latn-RS" dirty="0" smtClean="0">
                <a:latin typeface="Arial MT"/>
              </a:rPr>
              <a:t>.</a:t>
            </a:r>
            <a:endParaRPr lang="en-US" dirty="0">
              <a:latin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68705" y="1066800"/>
            <a:ext cx="4389360" cy="2881303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258785" y="914400"/>
            <a:ext cx="4399280" cy="2891155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Times New Roman"/>
              <a:cs typeface="Times New Roman"/>
            </a:endParaRPr>
          </a:p>
          <a:p>
            <a:pPr marL="93980">
              <a:lnSpc>
                <a:spcPct val="100000"/>
              </a:lnSpc>
            </a:pPr>
            <a:r>
              <a:rPr sz="10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3"/>
              </a:rPr>
              <a:t>www.missionforvisionusa.org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87755" y="4648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Arial MT"/>
              </a:rPr>
              <a:t>Smaller modified sebaceous glands, the </a:t>
            </a:r>
            <a:r>
              <a:rPr lang="en-US" dirty="0" smtClean="0">
                <a:solidFill>
                  <a:srgbClr val="7030A0"/>
                </a:solidFill>
                <a:latin typeface="Arial MT"/>
              </a:rPr>
              <a:t>glands</a:t>
            </a:r>
            <a:r>
              <a:rPr lang="sr-Latn-RS" dirty="0" smtClean="0">
                <a:solidFill>
                  <a:srgbClr val="7030A0"/>
                </a:solidFill>
                <a:latin typeface="Arial MT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Arial MT"/>
              </a:rPr>
              <a:t>of </a:t>
            </a:r>
            <a:r>
              <a:rPr lang="en-US" dirty="0" err="1">
                <a:solidFill>
                  <a:srgbClr val="7030A0"/>
                </a:solidFill>
                <a:latin typeface="Arial MT"/>
              </a:rPr>
              <a:t>Ze</a:t>
            </a:r>
            <a:r>
              <a:rPr lang="en-US" dirty="0" err="1">
                <a:latin typeface="Arial MT"/>
              </a:rPr>
              <a:t>is</a:t>
            </a:r>
            <a:r>
              <a:rPr lang="en-US" dirty="0">
                <a:latin typeface="Arial MT"/>
              </a:rPr>
              <a:t>, are associated with the </a:t>
            </a:r>
            <a:r>
              <a:rPr lang="en-US" dirty="0" err="1" smtClean="0">
                <a:latin typeface="Arial MT"/>
              </a:rPr>
              <a:t>eyela</a:t>
            </a:r>
            <a:r>
              <a:rPr lang="sr-Latn-RS" dirty="0" smtClean="0">
                <a:latin typeface="Arial MT"/>
              </a:rPr>
              <a:t>shes.</a:t>
            </a:r>
            <a:endParaRPr lang="en-US" dirty="0">
              <a:latin typeface="Arial M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76427" y="546925"/>
            <a:ext cx="7391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pc="-5" dirty="0"/>
              <a:t> </a:t>
            </a:r>
            <a:r>
              <a:rPr lang="sr-Latn-RS" spc="-5" dirty="0" smtClean="0"/>
              <a:t>L</a:t>
            </a:r>
            <a:r>
              <a:rPr lang="en-US" spc="-5" dirty="0" err="1" smtClean="0"/>
              <a:t>acrima</a:t>
            </a:r>
            <a:r>
              <a:rPr lang="sr-Latn-RS" spc="-5" dirty="0" smtClean="0"/>
              <a:t>l </a:t>
            </a:r>
            <a:r>
              <a:rPr spc="-5" dirty="0" smtClean="0"/>
              <a:t>apparatus</a:t>
            </a:r>
            <a:endParaRPr spc="-5" dirty="0"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57800" y="1435907"/>
            <a:ext cx="3790949" cy="3933812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257800" y="1312069"/>
            <a:ext cx="3819525" cy="4057650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50">
              <a:latin typeface="Times New Roman"/>
              <a:cs typeface="Times New Roman"/>
            </a:endParaRPr>
          </a:p>
          <a:p>
            <a:pPr marL="95885">
              <a:lnSpc>
                <a:spcPct val="100000"/>
              </a:lnSpc>
            </a:pPr>
            <a:r>
              <a:rPr sz="900" spc="-5" dirty="0">
                <a:latin typeface="Arial MT"/>
                <a:cs typeface="Arial MT"/>
              </a:rPr>
              <a:t>Gray’s</a:t>
            </a:r>
            <a:r>
              <a:rPr sz="900" spc="-30" dirty="0">
                <a:latin typeface="Arial MT"/>
                <a:cs typeface="Arial MT"/>
              </a:rPr>
              <a:t> </a:t>
            </a:r>
            <a:r>
              <a:rPr sz="900" dirty="0">
                <a:latin typeface="Arial MT"/>
                <a:cs typeface="Arial MT"/>
              </a:rPr>
              <a:t>Anatomy</a:t>
            </a:r>
            <a:r>
              <a:rPr sz="900" spc="-40" dirty="0">
                <a:latin typeface="Arial MT"/>
                <a:cs typeface="Arial MT"/>
              </a:rPr>
              <a:t> </a:t>
            </a:r>
            <a:r>
              <a:rPr sz="900" spc="-5" dirty="0">
                <a:latin typeface="Arial MT"/>
                <a:cs typeface="Arial MT"/>
              </a:rPr>
              <a:t>896</a:t>
            </a:r>
            <a:endParaRPr sz="900">
              <a:latin typeface="Arial MT"/>
              <a:cs typeface="Arial M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828800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r-Latn-RS" dirty="0" smtClean="0">
                <a:latin typeface="Arial MT"/>
              </a:rPr>
              <a:t>L</a:t>
            </a:r>
            <a:r>
              <a:rPr lang="en-US" dirty="0" err="1" smtClean="0">
                <a:latin typeface="Arial MT"/>
              </a:rPr>
              <a:t>acrimal</a:t>
            </a:r>
            <a:r>
              <a:rPr lang="en-US" dirty="0" smtClean="0">
                <a:latin typeface="Arial MT"/>
              </a:rPr>
              <a:t> </a:t>
            </a:r>
            <a:r>
              <a:rPr lang="en-US" dirty="0">
                <a:latin typeface="Arial MT"/>
              </a:rPr>
              <a:t>apparatus consists of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the lacrimal</a:t>
            </a:r>
          </a:p>
          <a:p>
            <a:r>
              <a:rPr lang="en-US" dirty="0">
                <a:solidFill>
                  <a:srgbClr val="FF0000"/>
                </a:solidFill>
                <a:latin typeface="Arial MT"/>
              </a:rPr>
              <a:t>glands, lacrimal canaliculi, lacrimal sac,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and</a:t>
            </a:r>
            <a:r>
              <a:rPr lang="sr-Latn-RS" dirty="0" smtClean="0">
                <a:solidFill>
                  <a:srgbClr val="FF0000"/>
                </a:solidFill>
                <a:latin typeface="Arial MT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nasolacrimal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duct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.</a:t>
            </a:r>
            <a:endParaRPr lang="sr-Latn-RS" dirty="0" smtClean="0">
              <a:solidFill>
                <a:srgbClr val="FF0000"/>
              </a:solidFill>
              <a:latin typeface="Arial MT"/>
            </a:endParaRPr>
          </a:p>
          <a:p>
            <a:endParaRPr lang="en-US" dirty="0">
              <a:solidFill>
                <a:srgbClr val="FF0000"/>
              </a:solidFill>
              <a:latin typeface="Arial MT"/>
            </a:endParaRPr>
          </a:p>
          <a:p>
            <a:r>
              <a:rPr lang="en-US" dirty="0" smtClean="0">
                <a:latin typeface="Arial MT"/>
              </a:rPr>
              <a:t>The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lacrimal gland </a:t>
            </a:r>
            <a:r>
              <a:rPr lang="en-US" dirty="0">
                <a:latin typeface="Arial MT"/>
              </a:rPr>
              <a:t>is a serous, compound</a:t>
            </a:r>
          </a:p>
          <a:p>
            <a:r>
              <a:rPr lang="en-US" dirty="0" err="1">
                <a:latin typeface="Arial MT"/>
              </a:rPr>
              <a:t>tubuloalveolar</a:t>
            </a:r>
            <a:r>
              <a:rPr lang="en-US" dirty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gland</a:t>
            </a:r>
            <a:r>
              <a:rPr lang="sr-Latn-RS" dirty="0" smtClean="0">
                <a:latin typeface="Arial MT"/>
              </a:rPr>
              <a:t>. </a:t>
            </a:r>
            <a:r>
              <a:rPr lang="en-US" dirty="0" smtClean="0">
                <a:latin typeface="Arial MT"/>
              </a:rPr>
              <a:t>The gland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is </a:t>
            </a:r>
            <a:r>
              <a:rPr lang="en-US" dirty="0">
                <a:latin typeface="Arial MT"/>
              </a:rPr>
              <a:t>located outside the conjunctival </a:t>
            </a:r>
            <a:r>
              <a:rPr lang="en-US" dirty="0" smtClean="0">
                <a:latin typeface="Arial MT"/>
              </a:rPr>
              <a:t>sac</a:t>
            </a:r>
            <a:r>
              <a:rPr lang="sr-Latn-RS" dirty="0" smtClean="0">
                <a:latin typeface="Arial MT"/>
              </a:rPr>
              <a:t>, </a:t>
            </a:r>
            <a:r>
              <a:rPr lang="en-US" dirty="0" smtClean="0">
                <a:latin typeface="Arial MT"/>
              </a:rPr>
              <a:t>however</a:t>
            </a:r>
            <a:r>
              <a:rPr lang="en-US" dirty="0">
                <a:latin typeface="Arial MT"/>
              </a:rPr>
              <a:t>, the secreted lacrimal fluid (tears) </a:t>
            </a:r>
            <a:r>
              <a:rPr lang="en-US" dirty="0" smtClean="0">
                <a:latin typeface="Arial MT"/>
              </a:rPr>
              <a:t>is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emptied </a:t>
            </a:r>
            <a:r>
              <a:rPr lang="en-US" dirty="0">
                <a:latin typeface="Arial MT"/>
              </a:rPr>
              <a:t>into the conjunctival sac via 6 to 12</a:t>
            </a:r>
          </a:p>
          <a:p>
            <a:r>
              <a:rPr lang="en-US" dirty="0">
                <a:latin typeface="Arial MT"/>
              </a:rPr>
              <a:t>secretory ducts.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Tears</a:t>
            </a:r>
            <a:r>
              <a:rPr lang="en-US" dirty="0">
                <a:latin typeface="Arial MT"/>
              </a:rPr>
              <a:t>, composed mostly </a:t>
            </a:r>
            <a:r>
              <a:rPr lang="en-US" dirty="0" smtClean="0">
                <a:latin typeface="Arial MT"/>
              </a:rPr>
              <a:t>of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water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containing lysozyme</a:t>
            </a:r>
            <a:r>
              <a:rPr lang="en-US" dirty="0">
                <a:latin typeface="Arial MT"/>
              </a:rPr>
              <a:t>, an </a:t>
            </a:r>
            <a:r>
              <a:rPr lang="en-US" dirty="0" smtClean="0">
                <a:latin typeface="Arial MT"/>
              </a:rPr>
              <a:t>antibacterial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agent</a:t>
            </a:r>
            <a:r>
              <a:rPr lang="en-US" dirty="0">
                <a:latin typeface="Arial MT"/>
              </a:rPr>
              <a:t>, pass through secretory ducts into </a:t>
            </a:r>
            <a:r>
              <a:rPr lang="en-US" dirty="0" smtClean="0">
                <a:latin typeface="Arial MT"/>
              </a:rPr>
              <a:t>the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conjunctival </a:t>
            </a:r>
            <a:r>
              <a:rPr lang="en-US" dirty="0">
                <a:latin typeface="Arial MT"/>
              </a:rPr>
              <a:t>sac.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53850" y="1489036"/>
            <a:ext cx="3606795" cy="468152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143500" y="1479550"/>
            <a:ext cx="3616325" cy="4691380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700">
              <a:latin typeface="Times New Roman"/>
              <a:cs typeface="Times New Roman"/>
            </a:endParaRPr>
          </a:p>
          <a:p>
            <a:pPr marL="311785">
              <a:lnSpc>
                <a:spcPct val="100000"/>
              </a:lnSpc>
              <a:spcBef>
                <a:spcPts val="5"/>
              </a:spcBef>
            </a:pPr>
            <a:r>
              <a:rPr sz="12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3"/>
              </a:rPr>
              <a:t>www.medrounds.org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1000" y="2133600"/>
            <a:ext cx="4377690" cy="2793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00"/>
              </a:spcBef>
              <a:buClr>
                <a:srgbClr val="0000FF"/>
              </a:buClr>
              <a:buSzPct val="69444"/>
              <a:tabLst>
                <a:tab pos="354965" algn="l"/>
                <a:tab pos="355600" algn="l"/>
              </a:tabLst>
            </a:pPr>
            <a:r>
              <a:rPr lang="sr-Latn-RS" dirty="0" smtClean="0">
                <a:latin typeface="Arial MT"/>
              </a:rPr>
              <a:t>T</a:t>
            </a:r>
            <a:r>
              <a:rPr lang="en-US" dirty="0" smtClean="0">
                <a:latin typeface="Arial MT"/>
              </a:rPr>
              <a:t>ears </a:t>
            </a:r>
            <a:r>
              <a:rPr lang="en-US" dirty="0">
                <a:latin typeface="Arial MT"/>
              </a:rPr>
              <a:t>are </a:t>
            </a:r>
            <a:r>
              <a:rPr lang="en-US" dirty="0" smtClean="0">
                <a:latin typeface="Arial MT"/>
              </a:rPr>
              <a:t>wiped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medially </a:t>
            </a:r>
            <a:r>
              <a:rPr lang="en-US" dirty="0">
                <a:latin typeface="Arial MT"/>
              </a:rPr>
              <a:t>to enter the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lacrimal punctum</a:t>
            </a:r>
            <a:r>
              <a:rPr lang="en-US" dirty="0">
                <a:latin typeface="Arial MT"/>
              </a:rPr>
              <a:t>, </a:t>
            </a:r>
            <a:r>
              <a:rPr lang="en-US" dirty="0" smtClean="0">
                <a:latin typeface="Arial MT"/>
              </a:rPr>
              <a:t>a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small </a:t>
            </a:r>
            <a:r>
              <a:rPr lang="en-US" dirty="0">
                <a:latin typeface="Arial MT"/>
              </a:rPr>
              <a:t>aperture near the medial margins of </a:t>
            </a:r>
            <a:r>
              <a:rPr lang="en-US" dirty="0" smtClean="0">
                <a:latin typeface="Arial MT"/>
              </a:rPr>
              <a:t>the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upper </a:t>
            </a:r>
            <a:r>
              <a:rPr lang="en-US" dirty="0">
                <a:latin typeface="Arial MT"/>
              </a:rPr>
              <a:t>and lower eyelids.</a:t>
            </a:r>
          </a:p>
          <a:p>
            <a:pPr marL="12700" marR="5080">
              <a:lnSpc>
                <a:spcPct val="110000"/>
              </a:lnSpc>
              <a:spcBef>
                <a:spcPts val="100"/>
              </a:spcBef>
              <a:buClr>
                <a:srgbClr val="0000FF"/>
              </a:buClr>
              <a:buSzPct val="69444"/>
              <a:tabLst>
                <a:tab pos="354965" algn="l"/>
                <a:tab pos="355600" algn="l"/>
              </a:tabLst>
            </a:pPr>
            <a:r>
              <a:rPr lang="sr-Latn-RS" dirty="0" smtClean="0">
                <a:latin typeface="Arial MT"/>
              </a:rPr>
              <a:t>P</a:t>
            </a:r>
            <a:r>
              <a:rPr lang="en-US" dirty="0" err="1" smtClean="0">
                <a:latin typeface="Arial MT"/>
              </a:rPr>
              <a:t>unctum</a:t>
            </a:r>
            <a:r>
              <a:rPr lang="en-US" dirty="0" smtClean="0">
                <a:latin typeface="Arial MT"/>
              </a:rPr>
              <a:t> </a:t>
            </a:r>
            <a:r>
              <a:rPr lang="en-US" dirty="0">
                <a:latin typeface="Arial MT"/>
              </a:rPr>
              <a:t>leads to the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lacrimal canaliculi</a:t>
            </a:r>
          </a:p>
          <a:p>
            <a:pPr marL="12700" marR="5080">
              <a:lnSpc>
                <a:spcPct val="110000"/>
              </a:lnSpc>
              <a:spcBef>
                <a:spcPts val="100"/>
              </a:spcBef>
              <a:buClr>
                <a:srgbClr val="0000FF"/>
              </a:buClr>
              <a:buSzPct val="69444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</a:rPr>
              <a:t>that join into a common channel leading to</a:t>
            </a:r>
          </a:p>
          <a:p>
            <a:pPr marL="12700" marR="5080">
              <a:lnSpc>
                <a:spcPct val="110000"/>
              </a:lnSpc>
              <a:spcBef>
                <a:spcPts val="100"/>
              </a:spcBef>
              <a:buClr>
                <a:srgbClr val="0000FF"/>
              </a:buClr>
              <a:buSzPct val="69444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</a:rPr>
              <a:t>the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lacrimal sac</a:t>
            </a:r>
            <a:r>
              <a:rPr lang="en-US" dirty="0">
                <a:latin typeface="Arial MT"/>
              </a:rPr>
              <a:t>, the superior dilated </a:t>
            </a:r>
            <a:r>
              <a:rPr lang="en-US" dirty="0" smtClean="0">
                <a:latin typeface="Arial MT"/>
              </a:rPr>
              <a:t>portion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of </a:t>
            </a:r>
            <a:r>
              <a:rPr lang="en-US" dirty="0">
                <a:latin typeface="Arial MT"/>
              </a:rPr>
              <a:t>the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nasolacrimal duct</a:t>
            </a:r>
            <a:r>
              <a:rPr lang="en-US" dirty="0">
                <a:latin typeface="Arial MT"/>
              </a:rPr>
              <a:t> that opens into </a:t>
            </a:r>
            <a:r>
              <a:rPr lang="en-US" dirty="0" smtClean="0">
                <a:latin typeface="Arial MT"/>
              </a:rPr>
              <a:t>the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nasal cavity</a:t>
            </a:r>
            <a:r>
              <a:rPr lang="sr-Latn-RS" dirty="0" smtClean="0">
                <a:latin typeface="Arial MT"/>
              </a:rPr>
              <a:t>.</a:t>
            </a:r>
            <a:endParaRPr dirty="0">
              <a:latin typeface="Arial M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1752600" y="4343400"/>
            <a:ext cx="556260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50495">
              <a:lnSpc>
                <a:spcPct val="100000"/>
              </a:lnSpc>
              <a:spcBef>
                <a:spcPts val="100"/>
              </a:spcBef>
            </a:pPr>
            <a:r>
              <a:rPr lang="en-US" sz="2800" b="1" dirty="0">
                <a:latin typeface="Arial MT"/>
              </a:rPr>
              <a:t>Vestibulocochlear </a:t>
            </a:r>
            <a:r>
              <a:rPr lang="en-US" sz="2800" b="1" dirty="0" smtClean="0">
                <a:latin typeface="Arial MT"/>
              </a:rPr>
              <a:t>Apparatus</a:t>
            </a:r>
            <a:endParaRPr sz="4800" dirty="0">
              <a:latin typeface="Arial MT"/>
              <a:cs typeface="Arial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28600" y="1180181"/>
            <a:ext cx="3782695" cy="44961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7815" marR="156210" indent="-2857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Reception of static and acoustic sensations is achieved through the vestibulocochlear apparatus.</a:t>
            </a:r>
          </a:p>
          <a:p>
            <a:pPr marL="297815" marR="156210" indent="-2857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This </a:t>
            </a:r>
            <a:r>
              <a:rPr lang="sr-Latn-RS" dirty="0" smtClean="0">
                <a:latin typeface="Arial MT"/>
                <a:cs typeface="Arial MT"/>
              </a:rPr>
              <a:t>„</a:t>
            </a:r>
            <a:r>
              <a:rPr lang="en-US" dirty="0" smtClean="0">
                <a:latin typeface="Arial MT"/>
                <a:cs typeface="Arial MT"/>
              </a:rPr>
              <a:t>device</a:t>
            </a:r>
            <a:r>
              <a:rPr lang="sr-Latn-RS" dirty="0" smtClean="0">
                <a:latin typeface="Arial MT"/>
                <a:cs typeface="Arial MT"/>
              </a:rPr>
              <a:t>“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is placed inside the ear.</a:t>
            </a:r>
          </a:p>
          <a:p>
            <a:pPr marL="297815" marR="156210" indent="-2857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The ear is a complex sensory system composed of three connected units: the </a:t>
            </a: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external</a:t>
            </a:r>
            <a:r>
              <a:rPr lang="en-US" dirty="0" smtClean="0">
                <a:solidFill>
                  <a:srgbClr val="FF0000"/>
                </a:solidFill>
                <a:latin typeface="Arial MT"/>
                <a:cs typeface="Arial MT"/>
              </a:rPr>
              <a:t>,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middle and inner ear</a:t>
            </a:r>
            <a:r>
              <a:rPr lang="en-US" dirty="0">
                <a:latin typeface="Arial MT"/>
                <a:cs typeface="Arial MT"/>
              </a:rPr>
              <a:t>.</a:t>
            </a:r>
          </a:p>
          <a:p>
            <a:pPr marL="297815" marR="156210" indent="-2857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The </a:t>
            </a:r>
            <a:r>
              <a:rPr lang="sr-Latn-RS" dirty="0" smtClean="0">
                <a:latin typeface="Arial MT"/>
                <a:cs typeface="Arial MT"/>
              </a:rPr>
              <a:t>external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and middle ear are involved only in the transmission of sound signals.</a:t>
            </a:r>
          </a:p>
          <a:p>
            <a:pPr marL="297815" marR="156210" indent="-28575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The inner ear has a dual function - it serves to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receive sound waves and to maintain balance.</a:t>
            </a:r>
            <a:endParaRPr sz="1800" dirty="0">
              <a:solidFill>
                <a:srgbClr val="FF0000"/>
              </a:solidFill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418012" y="1763712"/>
            <a:ext cx="4411980" cy="4225925"/>
            <a:chOff x="4418012" y="1763712"/>
            <a:chExt cx="4411980" cy="422592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31220" y="1777212"/>
              <a:ext cx="4392589" cy="419893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422775" y="1768475"/>
              <a:ext cx="4402455" cy="4216400"/>
            </a:xfrm>
            <a:custGeom>
              <a:avLst/>
              <a:gdLst/>
              <a:ahLst/>
              <a:cxnLst/>
              <a:rect l="l" t="t" r="r" b="b"/>
              <a:pathLst>
                <a:path w="4402455" h="4216400">
                  <a:moveTo>
                    <a:pt x="0" y="0"/>
                  </a:moveTo>
                  <a:lnTo>
                    <a:pt x="4402137" y="0"/>
                  </a:lnTo>
                  <a:lnTo>
                    <a:pt x="4402137" y="4216400"/>
                  </a:lnTo>
                  <a:lnTo>
                    <a:pt x="0" y="421640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810000" y="3048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3600" dirty="0" smtClean="0">
                <a:latin typeface="Arial MT"/>
              </a:rPr>
              <a:t>Ear</a:t>
            </a:r>
            <a:endParaRPr lang="en-US" dirty="0">
              <a:latin typeface="Arial M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28600" y="1345501"/>
            <a:ext cx="3931056" cy="37205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sr-Latn-RS" dirty="0">
                <a:latin typeface="Arial MT"/>
                <a:cs typeface="Arial MT"/>
              </a:rPr>
              <a:t>C</a:t>
            </a:r>
            <a:r>
              <a:rPr lang="en-US" dirty="0" err="1" smtClean="0">
                <a:latin typeface="Arial MT"/>
                <a:cs typeface="Arial MT"/>
              </a:rPr>
              <a:t>onsists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of the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auricle</a:t>
            </a:r>
            <a:r>
              <a:rPr lang="en-US" dirty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(</a:t>
            </a:r>
            <a:r>
              <a:rPr lang="sr-Latn-RS" dirty="0" smtClean="0">
                <a:latin typeface="Arial MT"/>
                <a:cs typeface="Arial MT"/>
              </a:rPr>
              <a:t>pinna</a:t>
            </a:r>
            <a:r>
              <a:rPr lang="en-US" dirty="0" smtClean="0">
                <a:latin typeface="Arial MT"/>
                <a:cs typeface="Arial MT"/>
              </a:rPr>
              <a:t>)</a:t>
            </a:r>
            <a:r>
              <a:rPr lang="sr-Latn-RS" dirty="0" smtClean="0">
                <a:latin typeface="Arial MT"/>
                <a:cs typeface="Arial MT"/>
              </a:rPr>
              <a:t>, </a:t>
            </a:r>
            <a:r>
              <a:rPr lang="en-US" dirty="0" smtClean="0">
                <a:solidFill>
                  <a:srgbClr val="FF0000"/>
                </a:solidFill>
                <a:latin typeface="Arial MT"/>
                <a:cs typeface="Arial MT"/>
              </a:rPr>
              <a:t>external </a:t>
            </a: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auditory meatus </a:t>
            </a:r>
            <a:r>
              <a:rPr lang="sr-Latn-RS" dirty="0" smtClean="0">
                <a:latin typeface="Arial MT"/>
                <a:cs typeface="Arial MT"/>
              </a:rPr>
              <a:t>and </a:t>
            </a: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tympanic membrane</a:t>
            </a:r>
          </a:p>
          <a:p>
            <a:pPr marL="355600" marR="508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sr-Latn-RS" dirty="0">
                <a:latin typeface="Arial MT"/>
                <a:cs typeface="Arial MT"/>
              </a:rPr>
              <a:t>A</a:t>
            </a:r>
            <a:r>
              <a:rPr lang="en-US" dirty="0" err="1" smtClean="0">
                <a:latin typeface="Arial MT"/>
                <a:cs typeface="Arial MT"/>
              </a:rPr>
              <a:t>uricle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- elastic cartilage covered with thin skin.</a:t>
            </a:r>
          </a:p>
          <a:p>
            <a:pPr marL="355600" marR="508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On the inner side of the tragus - </a:t>
            </a:r>
            <a:r>
              <a:rPr lang="en-US" dirty="0" smtClean="0">
                <a:latin typeface="Arial MT"/>
                <a:cs typeface="Arial MT"/>
              </a:rPr>
              <a:t>s</a:t>
            </a:r>
            <a:r>
              <a:rPr lang="sr-Latn-RS" dirty="0" smtClean="0">
                <a:latin typeface="Arial MT"/>
                <a:cs typeface="Arial MT"/>
              </a:rPr>
              <a:t>hort</a:t>
            </a:r>
            <a:r>
              <a:rPr lang="en-US" dirty="0" smtClean="0">
                <a:latin typeface="Arial MT"/>
                <a:cs typeface="Arial MT"/>
              </a:rPr>
              <a:t> hairs.</a:t>
            </a:r>
            <a:endParaRPr lang="en-US" dirty="0">
              <a:latin typeface="Arial MT"/>
              <a:cs typeface="Arial MT"/>
            </a:endParaRPr>
          </a:p>
          <a:p>
            <a:pPr marL="355600" marR="508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Sebaceous glands </a:t>
            </a:r>
            <a:r>
              <a:rPr lang="en-US" dirty="0">
                <a:latin typeface="Arial MT"/>
                <a:cs typeface="Arial MT"/>
              </a:rPr>
              <a:t>are more common than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sweat glands</a:t>
            </a:r>
            <a:r>
              <a:rPr lang="en-US" dirty="0">
                <a:latin typeface="Arial MT"/>
                <a:cs typeface="Arial MT"/>
              </a:rPr>
              <a:t>.</a:t>
            </a:r>
          </a:p>
          <a:p>
            <a:pPr marL="355600" marR="508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The </a:t>
            </a:r>
            <a:r>
              <a:rPr lang="en-US" dirty="0" smtClean="0">
                <a:latin typeface="Arial MT"/>
                <a:cs typeface="Arial MT"/>
              </a:rPr>
              <a:t>ear lobe </a:t>
            </a:r>
            <a:r>
              <a:rPr lang="en-US" dirty="0">
                <a:latin typeface="Arial MT"/>
                <a:cs typeface="Arial MT"/>
              </a:rPr>
              <a:t>contains subcutaneous fatty tissue instead of cartilage.</a:t>
            </a:r>
            <a:endParaRPr sz="1800" dirty="0">
              <a:latin typeface="Arial MT"/>
              <a:cs typeface="Arial M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460" y="304800"/>
            <a:ext cx="1687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sz="2400" dirty="0" smtClean="0">
                <a:solidFill>
                  <a:srgbClr val="7030A0"/>
                </a:solidFill>
              </a:rPr>
              <a:t>E</a:t>
            </a:r>
            <a:r>
              <a:rPr lang="en-US" sz="2400" dirty="0" err="1" smtClean="0">
                <a:solidFill>
                  <a:srgbClr val="7030A0"/>
                </a:solidFill>
              </a:rPr>
              <a:t>xternal</a:t>
            </a:r>
            <a:r>
              <a:rPr lang="sr-Latn-RS" sz="2400" dirty="0" smtClean="0">
                <a:solidFill>
                  <a:srgbClr val="7030A0"/>
                </a:solidFill>
              </a:rPr>
              <a:t> ear</a:t>
            </a:r>
            <a:endParaRPr lang="en-US" sz="2400" dirty="0">
              <a:solidFill>
                <a:srgbClr val="7030A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655" y="1345501"/>
            <a:ext cx="4960675" cy="3720506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304800"/>
            <a:ext cx="511492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z="2400" dirty="0" smtClean="0">
                <a:solidFill>
                  <a:srgbClr val="7030A0"/>
                </a:solidFill>
              </a:rPr>
              <a:t>E</a:t>
            </a:r>
            <a:r>
              <a:rPr lang="en-US" sz="2400" dirty="0" err="1" smtClean="0">
                <a:solidFill>
                  <a:srgbClr val="7030A0"/>
                </a:solidFill>
              </a:rPr>
              <a:t>xternal</a:t>
            </a:r>
            <a:r>
              <a:rPr lang="en-US" sz="2400" dirty="0" smtClean="0">
                <a:solidFill>
                  <a:srgbClr val="7030A0"/>
                </a:solidFill>
              </a:rPr>
              <a:t> </a:t>
            </a:r>
            <a:r>
              <a:rPr lang="en-US" sz="2400" dirty="0">
                <a:solidFill>
                  <a:srgbClr val="7030A0"/>
                </a:solidFill>
              </a:rPr>
              <a:t>auditory meatus </a:t>
            </a:r>
            <a:endParaRPr sz="2400" dirty="0">
              <a:solidFill>
                <a:srgbClr val="7030A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219200"/>
            <a:ext cx="3910329" cy="4349268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31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It extends from the auricle </a:t>
            </a:r>
            <a:r>
              <a:rPr lang="en-US" dirty="0" smtClean="0">
                <a:latin typeface="Arial MT"/>
                <a:cs typeface="Arial MT"/>
              </a:rPr>
              <a:t>to</a:t>
            </a:r>
            <a:r>
              <a:rPr lang="sr-Latn-RS" dirty="0" smtClean="0">
                <a:latin typeface="Arial MT"/>
                <a:cs typeface="Arial MT"/>
              </a:rPr>
              <a:t> tympanic membrane</a:t>
            </a:r>
            <a:r>
              <a:rPr lang="en-US" dirty="0" smtClean="0">
                <a:latin typeface="Arial MT"/>
                <a:cs typeface="Arial MT"/>
              </a:rPr>
              <a:t>.</a:t>
            </a:r>
            <a:endParaRPr lang="en-US" dirty="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31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The outer third has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cartilaginous suppor</a:t>
            </a:r>
            <a:r>
              <a:rPr lang="en-US" dirty="0">
                <a:latin typeface="Arial MT"/>
                <a:cs typeface="Arial MT"/>
              </a:rPr>
              <a:t>t, and the inner two thirds has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bony support</a:t>
            </a:r>
            <a:r>
              <a:rPr lang="en-US" dirty="0">
                <a:latin typeface="Arial MT"/>
                <a:cs typeface="Arial MT"/>
              </a:rPr>
              <a:t>.</a:t>
            </a:r>
          </a:p>
          <a:p>
            <a:pPr marL="355600" indent="-343535">
              <a:lnSpc>
                <a:spcPct val="100000"/>
              </a:lnSpc>
              <a:spcBef>
                <a:spcPts val="31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A thin skin covers the canal wall.</a:t>
            </a:r>
          </a:p>
          <a:p>
            <a:pPr marL="355600" indent="-343535">
              <a:lnSpc>
                <a:spcPct val="100000"/>
              </a:lnSpc>
              <a:spcBef>
                <a:spcPts val="31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Hair follicles, sebaceous glands and modified apocrine sweat glands (</a:t>
            </a:r>
            <a:r>
              <a:rPr lang="en-US" dirty="0" err="1">
                <a:solidFill>
                  <a:srgbClr val="FF0000"/>
                </a:solidFill>
                <a:latin typeface="Arial MT"/>
                <a:cs typeface="Arial MT"/>
              </a:rPr>
              <a:t>gll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. </a:t>
            </a:r>
            <a:r>
              <a:rPr lang="en-US" dirty="0" err="1">
                <a:solidFill>
                  <a:srgbClr val="FF0000"/>
                </a:solidFill>
                <a:latin typeface="Arial MT"/>
                <a:cs typeface="Arial MT"/>
              </a:rPr>
              <a:t>ceruminosae</a:t>
            </a:r>
            <a:r>
              <a:rPr lang="en-US" dirty="0">
                <a:latin typeface="Arial MT"/>
                <a:cs typeface="Arial MT"/>
              </a:rPr>
              <a:t>) are located in the dermis.</a:t>
            </a:r>
          </a:p>
          <a:p>
            <a:pPr marL="355600" indent="-343535">
              <a:lnSpc>
                <a:spcPct val="100000"/>
              </a:lnSpc>
              <a:spcBef>
                <a:spcPts val="31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  <a:cs typeface="Arial MT"/>
              </a:rPr>
              <a:t>The secretion of </a:t>
            </a:r>
            <a:r>
              <a:rPr lang="sr-Latn-RS" dirty="0" smtClean="0">
                <a:latin typeface="Arial MT"/>
                <a:cs typeface="Arial MT"/>
              </a:rPr>
              <a:t>ceruminous</a:t>
            </a:r>
            <a:r>
              <a:rPr lang="en-US" dirty="0" smtClean="0">
                <a:latin typeface="Arial MT"/>
                <a:cs typeface="Arial MT"/>
              </a:rPr>
              <a:t> </a:t>
            </a:r>
            <a:r>
              <a:rPr lang="en-US" dirty="0">
                <a:latin typeface="Arial MT"/>
                <a:cs typeface="Arial MT"/>
              </a:rPr>
              <a:t>glands, with sebum and desquamated cells of the epidermis, forms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earwax </a:t>
            </a:r>
            <a:r>
              <a:rPr lang="en-US" dirty="0">
                <a:latin typeface="Arial MT"/>
                <a:cs typeface="Arial MT"/>
              </a:rPr>
              <a:t>(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cerumen</a:t>
            </a:r>
            <a:r>
              <a:rPr lang="en-US" dirty="0">
                <a:latin typeface="Arial MT"/>
                <a:cs typeface="Arial MT"/>
              </a:rPr>
              <a:t>).</a:t>
            </a:r>
            <a:endParaRPr sz="1800" dirty="0">
              <a:latin typeface="Arial MT"/>
              <a:cs typeface="Arial M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426" y="1534393"/>
            <a:ext cx="4962574" cy="3718882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0" y="381000"/>
            <a:ext cx="679767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z="2400" dirty="0" smtClean="0">
                <a:solidFill>
                  <a:srgbClr val="7030A0"/>
                </a:solidFill>
              </a:rPr>
              <a:t>T</a:t>
            </a:r>
            <a:r>
              <a:rPr lang="en-US" sz="2400" dirty="0" err="1" smtClean="0">
                <a:solidFill>
                  <a:srgbClr val="7030A0"/>
                </a:solidFill>
              </a:rPr>
              <a:t>ympani</a:t>
            </a:r>
            <a:r>
              <a:rPr lang="sr-Latn-RS" sz="2400" dirty="0" smtClean="0">
                <a:solidFill>
                  <a:srgbClr val="7030A0"/>
                </a:solidFill>
              </a:rPr>
              <a:t>c </a:t>
            </a:r>
            <a:r>
              <a:rPr sz="2400" dirty="0" err="1" smtClean="0">
                <a:solidFill>
                  <a:srgbClr val="7030A0"/>
                </a:solidFill>
              </a:rPr>
              <a:t>membran</a:t>
            </a:r>
            <a:r>
              <a:rPr lang="sr-Latn-RS" sz="2400" dirty="0" smtClean="0">
                <a:solidFill>
                  <a:srgbClr val="7030A0"/>
                </a:solidFill>
              </a:rPr>
              <a:t>e</a:t>
            </a:r>
            <a:endParaRPr sz="2400" dirty="0">
              <a:solidFill>
                <a:srgbClr val="7030A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8127" y="1368361"/>
            <a:ext cx="8657273" cy="286039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426084" algn="ctr">
              <a:lnSpc>
                <a:spcPct val="100000"/>
              </a:lnSpc>
              <a:spcBef>
                <a:spcPts val="105"/>
              </a:spcBef>
              <a:tabLst>
                <a:tab pos="355600" algn="l"/>
                <a:tab pos="356235" algn="l"/>
              </a:tabLst>
            </a:pPr>
            <a:r>
              <a:rPr lang="en-US" dirty="0"/>
              <a:t>Thin, semi-breathable three-layer membrane.</a:t>
            </a:r>
          </a:p>
          <a:p>
            <a:pPr marL="12065" marR="426084" algn="ctr">
              <a:lnSpc>
                <a:spcPct val="100000"/>
              </a:lnSpc>
              <a:spcBef>
                <a:spcPts val="105"/>
              </a:spcBef>
              <a:tabLst>
                <a:tab pos="355600" algn="l"/>
                <a:tab pos="356235" algn="l"/>
              </a:tabLst>
            </a:pPr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outer side </a:t>
            </a:r>
            <a:r>
              <a:rPr lang="en-US" dirty="0"/>
              <a:t>of the tympanic membrane is </a:t>
            </a:r>
            <a:r>
              <a:rPr lang="en-US" dirty="0">
                <a:solidFill>
                  <a:srgbClr val="FF0000"/>
                </a:solidFill>
              </a:rPr>
              <a:t>lined with skin</a:t>
            </a:r>
            <a:r>
              <a:rPr lang="en-US" dirty="0"/>
              <a:t>, and the </a:t>
            </a:r>
            <a:r>
              <a:rPr lang="en-US" dirty="0">
                <a:solidFill>
                  <a:srgbClr val="00B0F0"/>
                </a:solidFill>
              </a:rPr>
              <a:t>inner side </a:t>
            </a:r>
            <a:r>
              <a:rPr lang="sr-Latn-RS" dirty="0" smtClean="0"/>
              <a:t>is</a:t>
            </a:r>
            <a:r>
              <a:rPr lang="en-US" dirty="0" smtClean="0"/>
              <a:t> </a:t>
            </a:r>
            <a:r>
              <a:rPr lang="en-US" dirty="0">
                <a:solidFill>
                  <a:srgbClr val="00B0F0"/>
                </a:solidFill>
              </a:rPr>
              <a:t>mucous </a:t>
            </a:r>
            <a:r>
              <a:rPr lang="en-US" dirty="0" smtClean="0">
                <a:solidFill>
                  <a:srgbClr val="00B0F0"/>
                </a:solidFill>
              </a:rPr>
              <a:t>membrane.</a:t>
            </a:r>
            <a:r>
              <a:rPr lang="sr-Latn-RS" dirty="0" smtClean="0">
                <a:solidFill>
                  <a:srgbClr val="00B0F0"/>
                </a:solidFill>
              </a:rPr>
              <a:t> </a:t>
            </a:r>
            <a:r>
              <a:rPr lang="en-US" dirty="0" smtClean="0"/>
              <a:t>In </a:t>
            </a:r>
            <a:r>
              <a:rPr lang="en-US" dirty="0"/>
              <a:t>the </a:t>
            </a:r>
            <a:r>
              <a:rPr lang="en-US" dirty="0">
                <a:solidFill>
                  <a:srgbClr val="00B050"/>
                </a:solidFill>
              </a:rPr>
              <a:t>middle</a:t>
            </a:r>
            <a:r>
              <a:rPr lang="en-US" dirty="0"/>
              <a:t> there is a </a:t>
            </a:r>
            <a:r>
              <a:rPr lang="en-US" dirty="0">
                <a:solidFill>
                  <a:srgbClr val="00B050"/>
                </a:solidFill>
              </a:rPr>
              <a:t>fibrous layer</a:t>
            </a:r>
            <a:r>
              <a:rPr lang="en-US" dirty="0"/>
              <a:t> (collagen fibers with an elastic network</a:t>
            </a:r>
            <a:r>
              <a:rPr lang="en-US" dirty="0" smtClean="0"/>
              <a:t>).</a:t>
            </a:r>
            <a:endParaRPr lang="sr-Latn-RS" dirty="0" smtClean="0"/>
          </a:p>
          <a:p>
            <a:pPr marL="12065" marR="426084" algn="ctr">
              <a:lnSpc>
                <a:spcPct val="100000"/>
              </a:lnSpc>
              <a:spcBef>
                <a:spcPts val="105"/>
              </a:spcBef>
              <a:tabLst>
                <a:tab pos="355600" algn="l"/>
                <a:tab pos="356235" algn="l"/>
              </a:tabLst>
            </a:pPr>
            <a:endParaRPr lang="en-US" dirty="0"/>
          </a:p>
          <a:p>
            <a:pPr marL="355600" marR="426084" indent="-343535">
              <a:lnSpc>
                <a:spcPct val="100000"/>
              </a:lnSpc>
              <a:spcBef>
                <a:spcPts val="10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 smtClean="0"/>
              <a:t>The </a:t>
            </a:r>
            <a:r>
              <a:rPr lang="en-US" dirty="0"/>
              <a:t>skin is thin, without hair, epidermal folds, sweat and sebaceous glands.</a:t>
            </a:r>
          </a:p>
          <a:p>
            <a:pPr marL="812800" marR="426084" lvl="1" indent="-343535">
              <a:spcBef>
                <a:spcPts val="105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/>
              <a:t>Epidermis - ten layers of cells.</a:t>
            </a:r>
          </a:p>
          <a:p>
            <a:pPr marL="812800" marR="426084" lvl="1" indent="-343535">
              <a:spcBef>
                <a:spcPts val="105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/>
              <a:t>Dermis - many fibroblasts and a developed vascular network.</a:t>
            </a:r>
          </a:p>
          <a:p>
            <a:pPr marL="355600" marR="426084" indent="-343535">
              <a:lnSpc>
                <a:spcPct val="100000"/>
              </a:lnSpc>
              <a:spcBef>
                <a:spcPts val="105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en-US" dirty="0"/>
              <a:t>The mucous membrane of the tympanic membrane - single-layer cubic epithelium and lamina </a:t>
            </a:r>
            <a:r>
              <a:rPr lang="en-US" dirty="0" err="1"/>
              <a:t>propria</a:t>
            </a:r>
            <a:r>
              <a:rPr lang="en-US" dirty="0"/>
              <a:t> with its own vasculature</a:t>
            </a:r>
            <a:r>
              <a:rPr lang="en-US" dirty="0" smtClean="0"/>
              <a:t>.</a:t>
            </a:r>
            <a:endParaRPr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21041"/>
          <a:stretch/>
        </p:blipFill>
        <p:spPr>
          <a:xfrm>
            <a:off x="2317432" y="4207410"/>
            <a:ext cx="4861243" cy="26201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00800" y="6477000"/>
            <a:ext cx="1006475" cy="381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b="1" dirty="0" smtClean="0"/>
              <a:t>inner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429000" y="4450548"/>
            <a:ext cx="1006475" cy="381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b="1" dirty="0" smtClean="0"/>
              <a:t>outer</a:t>
            </a:r>
            <a:endParaRPr lang="en-US" b="1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00400" y="228600"/>
            <a:ext cx="259270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dirty="0" smtClean="0"/>
              <a:t>Middle ear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457200" y="1143000"/>
            <a:ext cx="4112260" cy="4985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marR="374650" indent="-285750">
              <a:lnSpc>
                <a:spcPct val="15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dirty="0" smtClean="0">
                <a:latin typeface="Arial MT"/>
              </a:rPr>
              <a:t>M</a:t>
            </a:r>
            <a:r>
              <a:rPr lang="en-US" dirty="0" err="1" smtClean="0">
                <a:latin typeface="Arial MT"/>
              </a:rPr>
              <a:t>iddle</a:t>
            </a:r>
            <a:r>
              <a:rPr lang="en-US" dirty="0" smtClean="0">
                <a:latin typeface="Arial MT"/>
              </a:rPr>
              <a:t> </a:t>
            </a:r>
            <a:r>
              <a:rPr lang="en-US" dirty="0">
                <a:latin typeface="Arial MT"/>
              </a:rPr>
              <a:t>ear (tympanic cavity) </a:t>
            </a:r>
            <a:r>
              <a:rPr lang="en-US" dirty="0" smtClean="0">
                <a:latin typeface="Arial MT"/>
              </a:rPr>
              <a:t>is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located </a:t>
            </a:r>
            <a:r>
              <a:rPr lang="en-US" dirty="0">
                <a:latin typeface="Arial MT"/>
              </a:rPr>
              <a:t>within the petrous </a:t>
            </a:r>
            <a:r>
              <a:rPr lang="sr-Latn-RS" dirty="0" smtClean="0">
                <a:latin typeface="Arial MT"/>
              </a:rPr>
              <a:t>p</a:t>
            </a:r>
            <a:r>
              <a:rPr lang="en-US" dirty="0" err="1" smtClean="0">
                <a:latin typeface="Arial MT"/>
              </a:rPr>
              <a:t>ortion</a:t>
            </a:r>
            <a:r>
              <a:rPr lang="en-US" dirty="0" smtClean="0">
                <a:latin typeface="Arial MT"/>
              </a:rPr>
              <a:t> </a:t>
            </a:r>
            <a:r>
              <a:rPr lang="en-US" dirty="0">
                <a:latin typeface="Arial MT"/>
              </a:rPr>
              <a:t>of the </a:t>
            </a:r>
            <a:r>
              <a:rPr lang="en-US" dirty="0" smtClean="0">
                <a:latin typeface="Arial MT"/>
              </a:rPr>
              <a:t>temporal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bone </a:t>
            </a:r>
            <a:r>
              <a:rPr lang="en-US" dirty="0">
                <a:latin typeface="Arial MT"/>
              </a:rPr>
              <a:t>and is an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air-filled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space</a:t>
            </a:r>
            <a:r>
              <a:rPr lang="sr-Latn-RS" dirty="0" smtClean="0">
                <a:solidFill>
                  <a:srgbClr val="FF0000"/>
                </a:solidFill>
                <a:latin typeface="Arial MT"/>
              </a:rPr>
              <a:t>. </a:t>
            </a:r>
          </a:p>
          <a:p>
            <a:pPr marL="298450" marR="374650" indent="-285750">
              <a:lnSpc>
                <a:spcPct val="15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</a:rPr>
              <a:t>It communicates posteriorly with the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mastoid</a:t>
            </a:r>
            <a:r>
              <a:rPr lang="sr-Latn-RS" dirty="0" smtClean="0">
                <a:solidFill>
                  <a:srgbClr val="FF0000"/>
                </a:solidFill>
                <a:latin typeface="Arial MT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air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cells </a:t>
            </a:r>
            <a:r>
              <a:rPr lang="en-US" dirty="0">
                <a:latin typeface="Arial MT"/>
              </a:rPr>
              <a:t>and anteriorly with the pharynx via </a:t>
            </a:r>
            <a:r>
              <a:rPr lang="en-US" dirty="0" smtClean="0">
                <a:latin typeface="Arial MT"/>
              </a:rPr>
              <a:t>the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auditory tube</a:t>
            </a:r>
            <a:r>
              <a:rPr lang="sr-Latn-RS" dirty="0" smtClean="0">
                <a:latin typeface="Arial MT"/>
              </a:rPr>
              <a:t>.</a:t>
            </a:r>
          </a:p>
          <a:p>
            <a:pPr marL="298450" marR="374650" indent="-285750">
              <a:lnSpc>
                <a:spcPct val="15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dirty="0" smtClean="0">
                <a:latin typeface="Arial MT"/>
              </a:rPr>
              <a:t>T</a:t>
            </a:r>
            <a:r>
              <a:rPr lang="en-US" dirty="0" err="1" smtClean="0">
                <a:latin typeface="Arial MT"/>
              </a:rPr>
              <a:t>hree</a:t>
            </a:r>
            <a:r>
              <a:rPr lang="en-US" dirty="0" smtClean="0">
                <a:latin typeface="Arial MT"/>
              </a:rPr>
              <a:t> </a:t>
            </a:r>
            <a:r>
              <a:rPr lang="en-US" dirty="0" err="1" smtClean="0">
                <a:latin typeface="Arial MT"/>
              </a:rPr>
              <a:t>ossicles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occupy </a:t>
            </a:r>
            <a:r>
              <a:rPr lang="en-US" dirty="0">
                <a:latin typeface="Arial MT"/>
              </a:rPr>
              <a:t>this space, which is lined by a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simple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squamous</a:t>
            </a:r>
            <a:r>
              <a:rPr lang="sr-Latn-RS" dirty="0" smtClean="0">
                <a:solidFill>
                  <a:srgbClr val="FF0000"/>
                </a:solidFill>
                <a:latin typeface="Arial MT"/>
              </a:rPr>
              <a:t> e</a:t>
            </a:r>
            <a:r>
              <a:rPr lang="en-US" dirty="0" err="1" smtClean="0">
                <a:solidFill>
                  <a:srgbClr val="FF0000"/>
                </a:solidFill>
                <a:latin typeface="Arial MT"/>
              </a:rPr>
              <a:t>pithelium</a:t>
            </a:r>
            <a:r>
              <a:rPr lang="sr-Latn-RS" dirty="0" smtClean="0">
                <a:solidFill>
                  <a:srgbClr val="FF0000"/>
                </a:solidFill>
                <a:latin typeface="Arial MT"/>
              </a:rPr>
              <a:t>.</a:t>
            </a:r>
          </a:p>
          <a:p>
            <a:pPr marL="12700" marR="374650">
              <a:lnSpc>
                <a:spcPct val="15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endParaRPr dirty="0">
              <a:latin typeface="Arial M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660" y="1408112"/>
            <a:ext cx="4395597" cy="3974937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1219200"/>
            <a:ext cx="3832860" cy="41796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marR="47625" indent="-285750">
              <a:lnSpc>
                <a:spcPct val="114999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sr-Latn-RS" dirty="0" smtClean="0">
                <a:latin typeface="Arial MT"/>
              </a:rPr>
              <a:t>T</a:t>
            </a:r>
            <a:r>
              <a:rPr lang="en-US" dirty="0" smtClean="0">
                <a:latin typeface="Arial MT"/>
              </a:rPr>
              <a:t>he </a:t>
            </a:r>
            <a:r>
              <a:rPr lang="en-US" dirty="0">
                <a:latin typeface="Arial MT"/>
              </a:rPr>
              <a:t>inner surface of the tympanic membrane </a:t>
            </a:r>
            <a:r>
              <a:rPr lang="en-US" dirty="0" smtClean="0">
                <a:latin typeface="Arial MT"/>
              </a:rPr>
              <a:t>is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connected </a:t>
            </a:r>
            <a:r>
              <a:rPr lang="en-US" dirty="0">
                <a:latin typeface="Arial MT"/>
              </a:rPr>
              <a:t>to the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membrane of the oval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window</a:t>
            </a:r>
            <a:r>
              <a:rPr lang="sr-Latn-RS" dirty="0" smtClean="0">
                <a:solidFill>
                  <a:srgbClr val="FF0000"/>
                </a:solidFill>
                <a:latin typeface="Arial MT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Arial MT"/>
              </a:rPr>
              <a:t>by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the three bony </a:t>
            </a:r>
            <a:r>
              <a:rPr lang="en-US" dirty="0" err="1" smtClean="0">
                <a:solidFill>
                  <a:srgbClr val="FF0000"/>
                </a:solidFill>
                <a:latin typeface="Arial MT"/>
              </a:rPr>
              <a:t>ossicles</a:t>
            </a:r>
            <a:r>
              <a:rPr lang="sr-Latn-RS" dirty="0" smtClean="0">
                <a:solidFill>
                  <a:srgbClr val="FF0000"/>
                </a:solidFill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—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the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malleus, incus</a:t>
            </a:r>
            <a:r>
              <a:rPr lang="en-US" dirty="0" smtClean="0">
                <a:solidFill>
                  <a:srgbClr val="7030A0"/>
                </a:solidFill>
                <a:latin typeface="Arial MT"/>
              </a:rPr>
              <a:t>,</a:t>
            </a:r>
            <a:r>
              <a:rPr lang="sr-Latn-RS" dirty="0" smtClean="0">
                <a:solidFill>
                  <a:srgbClr val="7030A0"/>
                </a:solidFill>
                <a:latin typeface="Arial MT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Arial MT"/>
              </a:rPr>
              <a:t>and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stapes.</a:t>
            </a:r>
            <a:r>
              <a:rPr lang="en-US" dirty="0">
                <a:latin typeface="Arial MT"/>
              </a:rPr>
              <a:t> </a:t>
            </a:r>
            <a:r>
              <a:rPr lang="en-US" dirty="0">
                <a:latin typeface="Arial MT"/>
              </a:rPr>
              <a:t>These bony </a:t>
            </a:r>
            <a:r>
              <a:rPr lang="en-US" dirty="0" err="1">
                <a:latin typeface="Arial MT"/>
              </a:rPr>
              <a:t>ossicles</a:t>
            </a:r>
            <a:r>
              <a:rPr lang="en-US" dirty="0">
                <a:latin typeface="Arial MT"/>
              </a:rPr>
              <a:t> transmit </a:t>
            </a:r>
            <a:r>
              <a:rPr lang="en-US" dirty="0" smtClean="0">
                <a:latin typeface="Arial MT"/>
              </a:rPr>
              <a:t>and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amplify </a:t>
            </a:r>
            <a:r>
              <a:rPr lang="en-US" dirty="0">
                <a:latin typeface="Arial MT"/>
              </a:rPr>
              <a:t>the vibrations of the </a:t>
            </a:r>
            <a:r>
              <a:rPr lang="en-US" dirty="0" smtClean="0">
                <a:latin typeface="Arial MT"/>
              </a:rPr>
              <a:t>tympanic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membrane</a:t>
            </a:r>
            <a:r>
              <a:rPr lang="sr-Latn-RS" dirty="0" smtClean="0">
                <a:latin typeface="Arial MT"/>
              </a:rPr>
              <a:t>.</a:t>
            </a:r>
          </a:p>
          <a:p>
            <a:pPr marL="298450" marR="47625" indent="-285750">
              <a:lnSpc>
                <a:spcPct val="114999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endParaRPr lang="sr-Latn-RS" dirty="0" smtClean="0">
              <a:latin typeface="Arial MT"/>
            </a:endParaRPr>
          </a:p>
          <a:p>
            <a:pPr marL="298450" marR="47625" indent="-285750">
              <a:lnSpc>
                <a:spcPct val="114999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5600" algn="l"/>
                <a:tab pos="356235" algn="l"/>
              </a:tabLst>
            </a:pPr>
            <a:r>
              <a:rPr lang="sr-Latn-RS" dirty="0" smtClean="0">
                <a:latin typeface="Arial MT"/>
              </a:rPr>
              <a:t>L</a:t>
            </a:r>
            <a:r>
              <a:rPr lang="en-US" dirty="0" err="1" smtClean="0">
                <a:latin typeface="Arial MT"/>
              </a:rPr>
              <a:t>amina</a:t>
            </a:r>
            <a:r>
              <a:rPr lang="en-US" dirty="0" smtClean="0">
                <a:latin typeface="Arial MT"/>
              </a:rPr>
              <a:t> </a:t>
            </a:r>
            <a:r>
              <a:rPr lang="en-US" dirty="0" err="1">
                <a:latin typeface="Arial MT"/>
              </a:rPr>
              <a:t>propria</a:t>
            </a:r>
            <a:r>
              <a:rPr lang="en-US" dirty="0">
                <a:latin typeface="Arial MT"/>
              </a:rPr>
              <a:t> in </a:t>
            </a:r>
            <a:r>
              <a:rPr lang="en-US" dirty="0" smtClean="0">
                <a:latin typeface="Arial MT"/>
              </a:rPr>
              <a:t>this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region </a:t>
            </a:r>
            <a:r>
              <a:rPr lang="en-US" dirty="0">
                <a:latin typeface="Arial MT"/>
              </a:rPr>
              <a:t>contains numerous </a:t>
            </a:r>
            <a:r>
              <a:rPr lang="en-US" dirty="0">
                <a:solidFill>
                  <a:srgbClr val="7030A0"/>
                </a:solidFill>
                <a:latin typeface="Arial MT"/>
              </a:rPr>
              <a:t>mucous glands</a:t>
            </a:r>
            <a:r>
              <a:rPr lang="en-US" dirty="0">
                <a:latin typeface="Arial MT"/>
              </a:rPr>
              <a:t> that </a:t>
            </a:r>
            <a:r>
              <a:rPr lang="en-US" dirty="0" smtClean="0">
                <a:latin typeface="Arial MT"/>
              </a:rPr>
              <a:t>open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into </a:t>
            </a:r>
            <a:r>
              <a:rPr lang="en-US" dirty="0">
                <a:latin typeface="Arial MT"/>
              </a:rPr>
              <a:t>the lumen of the tympanic cavity</a:t>
            </a:r>
            <a:endParaRPr dirty="0">
              <a:latin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724400" y="1143000"/>
            <a:ext cx="3878579" cy="4843780"/>
            <a:chOff x="4806950" y="1403350"/>
            <a:chExt cx="3878579" cy="484378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21859" y="1418259"/>
              <a:ext cx="3859188" cy="4824387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811712" y="1408112"/>
              <a:ext cx="3869054" cy="4834255"/>
            </a:xfrm>
            <a:custGeom>
              <a:avLst/>
              <a:gdLst/>
              <a:ahLst/>
              <a:cxnLst/>
              <a:rect l="l" t="t" r="r" b="b"/>
              <a:pathLst>
                <a:path w="3869054" h="4834255">
                  <a:moveTo>
                    <a:pt x="0" y="0"/>
                  </a:moveTo>
                  <a:lnTo>
                    <a:pt x="3868737" y="0"/>
                  </a:lnTo>
                  <a:lnTo>
                    <a:pt x="3868737" y="4833937"/>
                  </a:lnTo>
                  <a:lnTo>
                    <a:pt x="0" y="483393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533400"/>
            <a:ext cx="699008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b="1" dirty="0"/>
              <a:t>Olfactory Region</a:t>
            </a:r>
            <a:endParaRPr b="1" spc="-5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7311" y="2667000"/>
            <a:ext cx="3733800" cy="19518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en-US" dirty="0"/>
              <a:t>It is lined with a specialized</a:t>
            </a:r>
          </a:p>
          <a:p>
            <a:r>
              <a:rPr lang="en-US" b="1" dirty="0"/>
              <a:t>olfactory mucosa. </a:t>
            </a:r>
            <a:r>
              <a:rPr lang="en-US" dirty="0"/>
              <a:t>In living tissue, this mucosa is </a:t>
            </a:r>
            <a:r>
              <a:rPr lang="en-US" dirty="0" smtClean="0"/>
              <a:t>distinguished</a:t>
            </a:r>
            <a:r>
              <a:rPr lang="sr-Latn-RS" dirty="0" smtClean="0"/>
              <a:t> </a:t>
            </a:r>
            <a:r>
              <a:rPr lang="en-US" dirty="0" smtClean="0"/>
              <a:t>by </a:t>
            </a:r>
            <a:r>
              <a:rPr lang="en-US" dirty="0"/>
              <a:t>its slight yellowish brown color caused by </a:t>
            </a:r>
            <a:r>
              <a:rPr lang="en-US" dirty="0" smtClean="0"/>
              <a:t>pigment</a:t>
            </a:r>
            <a:r>
              <a:rPr lang="sr-Latn-RS" dirty="0" smtClean="0"/>
              <a:t> </a:t>
            </a:r>
            <a:r>
              <a:rPr lang="en-US" dirty="0" smtClean="0"/>
              <a:t>in the </a:t>
            </a:r>
            <a:r>
              <a:rPr lang="en-US" b="1" dirty="0" smtClean="0"/>
              <a:t>olfactory epithelium </a:t>
            </a:r>
            <a:r>
              <a:rPr lang="en-US" dirty="0" smtClean="0"/>
              <a:t>and the associated </a:t>
            </a:r>
            <a:r>
              <a:rPr lang="en-US" b="1" dirty="0" smtClean="0"/>
              <a:t>olfactory</a:t>
            </a:r>
            <a:r>
              <a:rPr lang="sr-Latn-RS" b="1" dirty="0" smtClean="0"/>
              <a:t> </a:t>
            </a:r>
            <a:r>
              <a:rPr lang="en-US" b="1" dirty="0" smtClean="0"/>
              <a:t>glands.</a:t>
            </a:r>
            <a:endParaRPr lang="sr-Latn-RS" b="1" dirty="0" smtClean="0"/>
          </a:p>
          <a:p>
            <a:endParaRPr sz="1800" dirty="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59350" y="1454150"/>
            <a:ext cx="3809999" cy="507999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784340" y="6110096"/>
            <a:ext cx="192595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Arial MT"/>
                <a:cs typeface="Arial MT"/>
              </a:rPr>
              <a:t>Photomicrography:</a:t>
            </a:r>
            <a:r>
              <a:rPr sz="1000" spc="2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Blue</a:t>
            </a:r>
            <a:r>
              <a:rPr sz="1000" spc="1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Histology </a:t>
            </a:r>
            <a:r>
              <a:rPr sz="1000" spc="-265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  <a:hlinkClick r:id="rId3"/>
              </a:rPr>
              <a:t>http://www.lab.anhb.uwa.edu.au/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04870" y="546925"/>
            <a:ext cx="333375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dirty="0" smtClean="0"/>
              <a:t>Inner ear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29336" y="1605406"/>
            <a:ext cx="3785464" cy="29341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50000"/>
              </a:lnSpc>
              <a:spcBef>
                <a:spcPts val="100"/>
              </a:spcBef>
              <a:buChar char="•"/>
              <a:tabLst>
                <a:tab pos="356235" algn="l"/>
              </a:tabLst>
            </a:pPr>
            <a:r>
              <a:rPr lang="sr-Latn-RS" dirty="0" smtClean="0"/>
              <a:t>I</a:t>
            </a:r>
            <a:r>
              <a:rPr lang="en-US" dirty="0" err="1" smtClean="0"/>
              <a:t>nner</a:t>
            </a:r>
            <a:r>
              <a:rPr lang="en-US" dirty="0" smtClean="0"/>
              <a:t> ear </a:t>
            </a:r>
            <a:r>
              <a:rPr lang="en-US" dirty="0"/>
              <a:t>is composed of the </a:t>
            </a:r>
            <a:r>
              <a:rPr lang="en-US" dirty="0" smtClean="0">
                <a:solidFill>
                  <a:srgbClr val="FF0000"/>
                </a:solidFill>
              </a:rPr>
              <a:t>bony</a:t>
            </a:r>
            <a:r>
              <a:rPr lang="sr-Latn-R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labyrinth</a:t>
            </a:r>
            <a:r>
              <a:rPr lang="en-US" dirty="0" smtClean="0"/>
              <a:t> </a:t>
            </a:r>
            <a:r>
              <a:rPr lang="en-US" dirty="0"/>
              <a:t>and the </a:t>
            </a:r>
            <a:r>
              <a:rPr lang="en-US" dirty="0">
                <a:solidFill>
                  <a:srgbClr val="FF0000"/>
                </a:solidFill>
              </a:rPr>
              <a:t>membranous labyrinth</a:t>
            </a:r>
            <a:r>
              <a:rPr lang="en-US" dirty="0"/>
              <a:t> that is </a:t>
            </a:r>
            <a:r>
              <a:rPr lang="en-US" dirty="0" smtClean="0"/>
              <a:t>suspended</a:t>
            </a:r>
            <a:r>
              <a:rPr lang="sr-Latn-RS" dirty="0" smtClean="0"/>
              <a:t> </a:t>
            </a:r>
            <a:r>
              <a:rPr lang="en-US" dirty="0" smtClean="0"/>
              <a:t>within </a:t>
            </a:r>
            <a:r>
              <a:rPr lang="en-US" dirty="0"/>
              <a:t>it</a:t>
            </a:r>
            <a:r>
              <a:rPr lang="en-US" dirty="0" smtClean="0"/>
              <a:t>.</a:t>
            </a:r>
            <a:endParaRPr lang="sr-Latn-RS" dirty="0" smtClean="0"/>
          </a:p>
          <a:p>
            <a:pPr marL="355600" marR="5080" indent="-342900" algn="just">
              <a:lnSpc>
                <a:spcPct val="150000"/>
              </a:lnSpc>
              <a:spcBef>
                <a:spcPts val="100"/>
              </a:spcBef>
              <a:buChar char="•"/>
              <a:tabLst>
                <a:tab pos="356235" algn="l"/>
              </a:tabLst>
            </a:pPr>
            <a:r>
              <a:rPr lang="en-US" dirty="0"/>
              <a:t>In some parts, the two labyrinths are </a:t>
            </a:r>
            <a:r>
              <a:rPr lang="en-US" dirty="0" smtClean="0"/>
              <a:t>fused</a:t>
            </a:r>
            <a:r>
              <a:rPr lang="sr-Latn-RS" dirty="0"/>
              <a:t> </a:t>
            </a:r>
            <a:r>
              <a:rPr lang="sr-Latn-RS" dirty="0" smtClean="0"/>
              <a:t>but</a:t>
            </a:r>
            <a:r>
              <a:rPr lang="en-US" dirty="0" smtClean="0"/>
              <a:t> </a:t>
            </a:r>
            <a:r>
              <a:rPr lang="en-US" dirty="0"/>
              <a:t>in the largest part </a:t>
            </a:r>
            <a:r>
              <a:rPr lang="en-US" dirty="0" smtClean="0"/>
              <a:t>they </a:t>
            </a:r>
            <a:r>
              <a:rPr lang="en-US" dirty="0"/>
              <a:t>are separated by a narrow space filled with a clear </a:t>
            </a:r>
            <a:r>
              <a:rPr lang="en-US" dirty="0" smtClean="0"/>
              <a:t>liquid</a:t>
            </a:r>
            <a:r>
              <a:rPr lang="sr-Latn-RS" dirty="0" smtClean="0"/>
              <a:t> </a:t>
            </a:r>
            <a:r>
              <a:rPr lang="en-US" dirty="0" smtClean="0"/>
              <a:t>–</a:t>
            </a:r>
            <a:r>
              <a:rPr lang="en-US" dirty="0" smtClean="0">
                <a:solidFill>
                  <a:srgbClr val="FF0000"/>
                </a:solidFill>
              </a:rPr>
              <a:t> perilymph</a:t>
            </a:r>
            <a:r>
              <a:rPr lang="en-US" dirty="0" smtClean="0"/>
              <a:t>.</a:t>
            </a:r>
            <a:endParaRPr dirty="0"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19600" y="1704976"/>
            <a:ext cx="4368860" cy="327659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424740" y="1680210"/>
            <a:ext cx="4402455" cy="3286125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Times New Roman"/>
              <a:cs typeface="Times New Roman"/>
            </a:endParaRPr>
          </a:p>
          <a:p>
            <a:pPr marL="95885">
              <a:lnSpc>
                <a:spcPct val="100000"/>
              </a:lnSpc>
            </a:pPr>
            <a:r>
              <a:rPr sz="900" spc="-5" dirty="0">
                <a:latin typeface="Arial MT"/>
                <a:cs typeface="Arial MT"/>
                <a:hlinkClick r:id="rId3"/>
              </a:rPr>
              <a:t>www.cochlea.org</a:t>
            </a:r>
            <a:endParaRPr sz="9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228600"/>
            <a:ext cx="399986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z="2800" dirty="0" smtClean="0"/>
              <a:t>B</a:t>
            </a:r>
            <a:r>
              <a:rPr lang="en-US" sz="2800" dirty="0" err="1" smtClean="0"/>
              <a:t>ony</a:t>
            </a:r>
            <a:r>
              <a:rPr lang="en-US" sz="2800" dirty="0" smtClean="0"/>
              <a:t> </a:t>
            </a:r>
            <a:r>
              <a:rPr lang="en-US" sz="2800" dirty="0"/>
              <a:t>labyrinth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533400" y="1905000"/>
            <a:ext cx="3174365" cy="2557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7314">
              <a:lnSpc>
                <a:spcPct val="15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en-US" dirty="0"/>
              <a:t>The bony labyrinth consists of three interconnected units</a:t>
            </a:r>
            <a:r>
              <a:rPr lang="en-US" dirty="0" smtClean="0"/>
              <a:t>:</a:t>
            </a:r>
            <a:endParaRPr lang="sr-Latn-RS" dirty="0" smtClean="0"/>
          </a:p>
          <a:p>
            <a:pPr marL="12700" marR="107314">
              <a:lnSpc>
                <a:spcPct val="15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endParaRPr lang="en-US" dirty="0"/>
          </a:p>
          <a:p>
            <a:pPr marL="355600" marR="107314" indent="-342900" algn="ctr">
              <a:lnSpc>
                <a:spcPct val="15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dirty="0" smtClean="0">
                <a:solidFill>
                  <a:srgbClr val="FF0000"/>
                </a:solidFill>
              </a:rPr>
              <a:t>V</a:t>
            </a:r>
            <a:r>
              <a:rPr lang="en-US" dirty="0" err="1" smtClean="0">
                <a:solidFill>
                  <a:srgbClr val="FF0000"/>
                </a:solidFill>
              </a:rPr>
              <a:t>estibule</a:t>
            </a:r>
            <a:endParaRPr lang="en-US" dirty="0">
              <a:solidFill>
                <a:srgbClr val="FF0000"/>
              </a:solidFill>
            </a:endParaRPr>
          </a:p>
          <a:p>
            <a:pPr marL="355600" marR="107314" indent="-342900" algn="ctr">
              <a:lnSpc>
                <a:spcPct val="15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solidFill>
                  <a:srgbClr val="FF0000"/>
                </a:solidFill>
              </a:rPr>
              <a:t>Semicircular canals</a:t>
            </a:r>
          </a:p>
          <a:p>
            <a:pPr marL="355600" marR="107314" indent="-342900" algn="ctr">
              <a:lnSpc>
                <a:spcPct val="15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dirty="0" smtClean="0">
                <a:solidFill>
                  <a:srgbClr val="FF0000"/>
                </a:solidFill>
              </a:rPr>
              <a:t>Cochlea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17580" y="1706148"/>
            <a:ext cx="4368860" cy="327659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206875" y="1695450"/>
            <a:ext cx="4402455" cy="3286125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Times New Roman"/>
              <a:cs typeface="Times New Roman"/>
            </a:endParaRPr>
          </a:p>
          <a:p>
            <a:pPr marL="95885">
              <a:lnSpc>
                <a:spcPct val="100000"/>
              </a:lnSpc>
            </a:pPr>
            <a:r>
              <a:rPr sz="900" spc="-5" dirty="0">
                <a:latin typeface="Arial MT"/>
                <a:cs typeface="Arial MT"/>
                <a:hlinkClick r:id="rId3"/>
              </a:rPr>
              <a:t>www.cochlea.org</a:t>
            </a:r>
            <a:endParaRPr sz="9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1066800" y="304800"/>
            <a:ext cx="716851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en-US" sz="2400" dirty="0" smtClean="0"/>
              <a:t>Vestibule</a:t>
            </a:r>
            <a:r>
              <a:rPr lang="sr-Latn-RS" sz="2400" dirty="0" smtClean="0"/>
              <a:t> and </a:t>
            </a:r>
            <a:r>
              <a:rPr lang="en-US" sz="2400" dirty="0"/>
              <a:t>Semicircular </a:t>
            </a:r>
            <a:r>
              <a:rPr lang="en-US" sz="2400" dirty="0" smtClean="0"/>
              <a:t>canals</a:t>
            </a:r>
            <a:r>
              <a:rPr lang="sr-Latn-RS" sz="2400" dirty="0" smtClean="0"/>
              <a:t> </a:t>
            </a:r>
            <a:endParaRPr lang="en-US" sz="2400" dirty="0"/>
          </a:p>
        </p:txBody>
      </p:sp>
      <p:sp>
        <p:nvSpPr>
          <p:cNvPr id="3" name="object 3"/>
          <p:cNvSpPr txBox="1"/>
          <p:nvPr/>
        </p:nvSpPr>
        <p:spPr>
          <a:xfrm>
            <a:off x="258127" y="1604264"/>
            <a:ext cx="3787775" cy="38220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dirty="0">
                <a:solidFill>
                  <a:srgbClr val="FF0000"/>
                </a:solidFill>
              </a:rPr>
              <a:t>V</a:t>
            </a:r>
            <a:r>
              <a:rPr lang="en-US" dirty="0" err="1" smtClean="0">
                <a:solidFill>
                  <a:srgbClr val="FF0000"/>
                </a:solidFill>
              </a:rPr>
              <a:t>estibule</a:t>
            </a:r>
            <a:r>
              <a:rPr lang="en-US" dirty="0" smtClean="0"/>
              <a:t> </a:t>
            </a:r>
            <a:r>
              <a:rPr lang="en-US" dirty="0"/>
              <a:t>is an egg-shaped cavity that occupies a central position in the inner ear.</a:t>
            </a:r>
          </a:p>
          <a:p>
            <a:pPr marL="355600" marR="5080" indent="-342900" algn="ctr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sz="1400" dirty="0"/>
              <a:t>On its side wall there </a:t>
            </a:r>
            <a:r>
              <a:rPr lang="en-US" sz="1400" dirty="0">
                <a:solidFill>
                  <a:srgbClr val="7030A0"/>
                </a:solidFill>
              </a:rPr>
              <a:t>are oval and round windows</a:t>
            </a:r>
            <a:r>
              <a:rPr lang="en-US" sz="1400" dirty="0" smtClean="0">
                <a:solidFill>
                  <a:srgbClr val="7030A0"/>
                </a:solidFill>
              </a:rPr>
              <a:t>.</a:t>
            </a:r>
            <a:endParaRPr lang="sr-Latn-RS" sz="1400" dirty="0" smtClean="0">
              <a:solidFill>
                <a:srgbClr val="7030A0"/>
              </a:solidFill>
            </a:endParaRPr>
          </a:p>
          <a:p>
            <a:pPr marL="355600" marR="5080" indent="-342900" algn="ctr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endParaRPr lang="en-US" sz="1400" dirty="0">
              <a:solidFill>
                <a:srgbClr val="7030A0"/>
              </a:solidFill>
            </a:endParaRPr>
          </a:p>
          <a:p>
            <a:pPr marL="355600" marR="508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solidFill>
                  <a:srgbClr val="FF0000"/>
                </a:solidFill>
              </a:rPr>
              <a:t>Semicircular canals </a:t>
            </a:r>
            <a:r>
              <a:rPr lang="en-US" dirty="0"/>
              <a:t>are located behind the vestibule.</a:t>
            </a:r>
          </a:p>
          <a:p>
            <a:pPr marL="355600" marR="5080" indent="-342900">
              <a:lnSpc>
                <a:spcPct val="11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/>
              <a:t>The wall of the vestibule and the semicircular canals is formed by compact bone, on which lies the periosteum covered with simple scaly epithelium (</a:t>
            </a:r>
            <a:r>
              <a:rPr lang="en-US" dirty="0">
                <a:solidFill>
                  <a:srgbClr val="FF0000"/>
                </a:solidFill>
              </a:rPr>
              <a:t>mesothelium</a:t>
            </a:r>
            <a:r>
              <a:rPr lang="en-US" dirty="0"/>
              <a:t>).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17580" y="1706148"/>
            <a:ext cx="4368860" cy="327659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206875" y="1695450"/>
            <a:ext cx="4402455" cy="3286125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50">
              <a:latin typeface="Times New Roman"/>
              <a:cs typeface="Times New Roman"/>
            </a:endParaRPr>
          </a:p>
          <a:p>
            <a:pPr marL="95885">
              <a:lnSpc>
                <a:spcPct val="100000"/>
              </a:lnSpc>
            </a:pPr>
            <a:r>
              <a:rPr sz="900" spc="-5" dirty="0">
                <a:latin typeface="Arial MT"/>
                <a:cs typeface="Arial MT"/>
                <a:hlinkClick r:id="rId3"/>
              </a:rPr>
              <a:t>www.cochlea.org</a:t>
            </a:r>
            <a:endParaRPr sz="9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279209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sz="2800" dirty="0" smtClean="0"/>
              <a:t>Cochlea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152400" y="1524000"/>
            <a:ext cx="4867910" cy="3831818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60"/>
              </a:spcBef>
              <a:tabLst>
                <a:tab pos="354965" algn="l"/>
                <a:tab pos="355600" algn="l"/>
              </a:tabLst>
            </a:pPr>
            <a:r>
              <a:rPr lang="en-US" dirty="0"/>
              <a:t>The bony cochlea includes:</a:t>
            </a:r>
          </a:p>
          <a:p>
            <a:pPr marL="355600" indent="-342900">
              <a:lnSpc>
                <a:spcPct val="100000"/>
              </a:lnSpc>
              <a:spcBef>
                <a:spcPts val="96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dirty="0" smtClean="0">
                <a:solidFill>
                  <a:srgbClr val="FF0000"/>
                </a:solidFill>
              </a:rPr>
              <a:t>M</a:t>
            </a:r>
            <a:r>
              <a:rPr lang="en-US" dirty="0" err="1" smtClean="0">
                <a:solidFill>
                  <a:srgbClr val="FF0000"/>
                </a:solidFill>
              </a:rPr>
              <a:t>odiolus</a:t>
            </a:r>
            <a:r>
              <a:rPr lang="sr-Latn-RS" dirty="0" smtClean="0">
                <a:solidFill>
                  <a:srgbClr val="FF0000"/>
                </a:solidFill>
              </a:rPr>
              <a:t> </a:t>
            </a:r>
            <a:r>
              <a:rPr lang="sr-Latn-RS" dirty="0" smtClean="0"/>
              <a:t>-</a:t>
            </a:r>
            <a:r>
              <a:rPr lang="en-US" dirty="0" smtClean="0"/>
              <a:t> </a:t>
            </a:r>
            <a:r>
              <a:rPr lang="en-US" dirty="0"/>
              <a:t>spongy bone in the shape of a hollow cup - contains bodies of neurons that build </a:t>
            </a:r>
            <a:r>
              <a:rPr lang="en-US" dirty="0">
                <a:solidFill>
                  <a:srgbClr val="7030A0"/>
                </a:solidFill>
              </a:rPr>
              <a:t>the ganglion of </a:t>
            </a:r>
            <a:r>
              <a:rPr lang="en-US" dirty="0" err="1">
                <a:solidFill>
                  <a:srgbClr val="7030A0"/>
                </a:solidFill>
              </a:rPr>
              <a:t>Corti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/>
              <a:t>and blood vessels.</a:t>
            </a:r>
          </a:p>
          <a:p>
            <a:pPr marL="355600" indent="-342900">
              <a:lnSpc>
                <a:spcPct val="100000"/>
              </a:lnSpc>
              <a:spcBef>
                <a:spcPts val="96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dirty="0">
                <a:solidFill>
                  <a:srgbClr val="FF0000"/>
                </a:solidFill>
              </a:rPr>
              <a:t>B</a:t>
            </a:r>
            <a:r>
              <a:rPr lang="en-US" dirty="0" err="1" smtClean="0">
                <a:solidFill>
                  <a:srgbClr val="FF0000"/>
                </a:solidFill>
              </a:rPr>
              <a:t>ony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canal </a:t>
            </a:r>
            <a:r>
              <a:rPr lang="en-US" dirty="0"/>
              <a:t>(</a:t>
            </a:r>
            <a:r>
              <a:rPr lang="en-US" dirty="0" err="1"/>
              <a:t>canalis</a:t>
            </a:r>
            <a:r>
              <a:rPr lang="en-US" dirty="0"/>
              <a:t> </a:t>
            </a:r>
            <a:r>
              <a:rPr lang="en-US" dirty="0" err="1" smtClean="0"/>
              <a:t>spiralis</a:t>
            </a:r>
            <a:r>
              <a:rPr lang="en-US" dirty="0" smtClean="0"/>
              <a:t>) </a:t>
            </a:r>
            <a:r>
              <a:rPr lang="en-US" dirty="0"/>
              <a:t>spirally wraps around the </a:t>
            </a:r>
            <a:r>
              <a:rPr lang="sr-Latn-RS" dirty="0" smtClean="0"/>
              <a:t>modiolus</a:t>
            </a:r>
            <a:r>
              <a:rPr lang="en-US" dirty="0"/>
              <a:t> </a:t>
            </a:r>
            <a:r>
              <a:rPr lang="sr-Latn-RS" dirty="0" smtClean="0"/>
              <a:t>e.g.</a:t>
            </a:r>
            <a:r>
              <a:rPr lang="en-US" dirty="0" smtClean="0"/>
              <a:t> </a:t>
            </a:r>
            <a:r>
              <a:rPr lang="en-US" dirty="0"/>
              <a:t>turns </a:t>
            </a:r>
            <a:r>
              <a:rPr lang="en-US" dirty="0" smtClean="0"/>
              <a:t>on</a:t>
            </a:r>
            <a:r>
              <a:rPr lang="sr-Latn-RS" dirty="0" smtClean="0"/>
              <a:t> </a:t>
            </a:r>
            <a:r>
              <a:rPr lang="en-US" dirty="0" smtClean="0"/>
              <a:t>itself </a:t>
            </a:r>
            <a:r>
              <a:rPr lang="en-US" dirty="0"/>
              <a:t>two and one-half times </a:t>
            </a:r>
            <a:r>
              <a:rPr lang="en-US" dirty="0" smtClean="0"/>
              <a:t>(diameter </a:t>
            </a:r>
            <a:r>
              <a:rPr lang="en-US" dirty="0"/>
              <a:t>decreases from the base to the </a:t>
            </a:r>
            <a:r>
              <a:rPr lang="en-US" dirty="0" smtClean="0"/>
              <a:t>top).</a:t>
            </a:r>
            <a:endParaRPr lang="en-US" dirty="0"/>
          </a:p>
          <a:p>
            <a:pPr marL="355600" indent="-342900">
              <a:lnSpc>
                <a:spcPct val="100000"/>
              </a:lnSpc>
              <a:spcBef>
                <a:spcPts val="96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dirty="0" smtClean="0">
                <a:solidFill>
                  <a:srgbClr val="FF0000"/>
                </a:solidFill>
              </a:rPr>
              <a:t>O</a:t>
            </a:r>
            <a:r>
              <a:rPr lang="en-US" dirty="0" err="1" smtClean="0">
                <a:solidFill>
                  <a:srgbClr val="FF0000"/>
                </a:solidFill>
              </a:rPr>
              <a:t>sseous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spiral </a:t>
            </a:r>
            <a:r>
              <a:rPr lang="en-US" dirty="0" smtClean="0">
                <a:solidFill>
                  <a:srgbClr val="FF0000"/>
                </a:solidFill>
              </a:rPr>
              <a:t>lamina</a:t>
            </a:r>
            <a:r>
              <a:rPr lang="sr-Latn-R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– </a:t>
            </a:r>
            <a:r>
              <a:rPr lang="sr-Latn-RS" dirty="0" smtClean="0"/>
              <a:t>bonny shelf-like structure with</a:t>
            </a:r>
            <a:r>
              <a:rPr lang="en-US" dirty="0" smtClean="0"/>
              <a:t> </a:t>
            </a:r>
            <a:r>
              <a:rPr lang="en-US" dirty="0"/>
              <a:t>free edge protrudes into the bony cochlear canal (divides it incompletely into two floors).</a:t>
            </a:r>
            <a:endParaRPr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2209800"/>
            <a:ext cx="3886200" cy="2761322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05058" y="546925"/>
            <a:ext cx="69354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 err="1"/>
              <a:t>Membran</a:t>
            </a:r>
            <a:r>
              <a:rPr lang="sr-Latn-RS" dirty="0"/>
              <a:t>ous</a:t>
            </a:r>
            <a:r>
              <a:rPr lang="en-US" dirty="0"/>
              <a:t> labyrinth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29565" y="1627124"/>
            <a:ext cx="3881754" cy="477374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lang="en-US" dirty="0" err="1" smtClean="0">
                <a:latin typeface="Arial MT"/>
              </a:rPr>
              <a:t>Membran</a:t>
            </a:r>
            <a:r>
              <a:rPr lang="sr-Latn-RS" dirty="0" smtClean="0">
                <a:latin typeface="Arial MT"/>
              </a:rPr>
              <a:t>ous</a:t>
            </a:r>
            <a:r>
              <a:rPr lang="en-US" dirty="0" smtClean="0">
                <a:latin typeface="Arial MT"/>
              </a:rPr>
              <a:t> labyrinth</a:t>
            </a:r>
            <a:r>
              <a:rPr lang="sr-Latn-RS" dirty="0" smtClean="0">
                <a:latin typeface="Arial MT"/>
              </a:rPr>
              <a:t> </a:t>
            </a:r>
            <a:r>
              <a:rPr lang="en-US" dirty="0" smtClean="0">
                <a:latin typeface="Arial MT"/>
              </a:rPr>
              <a:t>floats </a:t>
            </a:r>
            <a:r>
              <a:rPr lang="en-US" dirty="0">
                <a:latin typeface="Arial MT"/>
              </a:rPr>
              <a:t>in the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perilymph</a:t>
            </a:r>
            <a:r>
              <a:rPr lang="en-US" dirty="0">
                <a:latin typeface="Arial MT"/>
              </a:rPr>
              <a:t> of the bony labyrinth.</a:t>
            </a:r>
          </a:p>
          <a:p>
            <a:pPr marL="355600" indent="-343535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</a:rPr>
              <a:t>It fits him in shape to a great extent.</a:t>
            </a:r>
          </a:p>
          <a:p>
            <a:pPr marL="355600" indent="-343535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</a:rPr>
              <a:t>It consists of a system of closed, interconnected membrane units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filled with endolymph</a:t>
            </a:r>
            <a:r>
              <a:rPr lang="en-US" dirty="0">
                <a:latin typeface="Arial MT"/>
              </a:rPr>
              <a:t>.</a:t>
            </a:r>
          </a:p>
          <a:p>
            <a:pPr marL="355600" indent="-343535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</a:rPr>
              <a:t>Perilymph circulates around the membranous labyrinth, which is created by the mesothelium over the periosteum of the bony labyrinth.</a:t>
            </a:r>
          </a:p>
          <a:p>
            <a:pPr marL="355600" indent="-343535">
              <a:lnSpc>
                <a:spcPct val="100000"/>
              </a:lnSpc>
              <a:spcBef>
                <a:spcPts val="10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lang="en-US" dirty="0">
                <a:latin typeface="Arial MT"/>
              </a:rPr>
              <a:t>As part of the membranous labyrinth, 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the </a:t>
            </a:r>
            <a:r>
              <a:rPr lang="en-US" dirty="0" err="1">
                <a:solidFill>
                  <a:srgbClr val="FF0000"/>
                </a:solidFill>
                <a:latin typeface="Arial MT"/>
              </a:rPr>
              <a:t>utriculus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, the </a:t>
            </a:r>
            <a:r>
              <a:rPr lang="en-US" dirty="0" err="1">
                <a:solidFill>
                  <a:srgbClr val="FF0000"/>
                </a:solidFill>
                <a:latin typeface="Arial MT"/>
              </a:rPr>
              <a:t>sacculus</a:t>
            </a:r>
            <a:r>
              <a:rPr lang="en-US" dirty="0">
                <a:solidFill>
                  <a:srgbClr val="FF0000"/>
                </a:solidFill>
                <a:latin typeface="Arial MT"/>
              </a:rPr>
              <a:t>, three semicircular canals and the cochlear duct </a:t>
            </a:r>
            <a:r>
              <a:rPr lang="en-US" dirty="0">
                <a:latin typeface="Arial MT"/>
              </a:rPr>
              <a:t>are distinguished.</a:t>
            </a:r>
            <a:endParaRPr dirty="0">
              <a:latin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346575" y="1690687"/>
            <a:ext cx="4411980" cy="3295650"/>
            <a:chOff x="4346575" y="1690687"/>
            <a:chExt cx="4411980" cy="329565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62043" y="1706148"/>
              <a:ext cx="4368860" cy="32765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351337" y="1695450"/>
              <a:ext cx="4402455" cy="3286125"/>
            </a:xfrm>
            <a:custGeom>
              <a:avLst/>
              <a:gdLst/>
              <a:ahLst/>
              <a:cxnLst/>
              <a:rect l="l" t="t" r="r" b="b"/>
              <a:pathLst>
                <a:path w="4402455" h="3286125">
                  <a:moveTo>
                    <a:pt x="0" y="0"/>
                  </a:moveTo>
                  <a:lnTo>
                    <a:pt x="4402137" y="0"/>
                  </a:lnTo>
                  <a:lnTo>
                    <a:pt x="4402137" y="3286125"/>
                  </a:lnTo>
                  <a:lnTo>
                    <a:pt x="0" y="3286125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8170" y="546925"/>
            <a:ext cx="74275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805" dirty="0"/>
              <a:t>О</a:t>
            </a:r>
            <a:r>
              <a:rPr spc="-1945" dirty="0"/>
              <a:t>р</a:t>
            </a:r>
            <a:r>
              <a:rPr spc="-2039" dirty="0"/>
              <a:t>г</a:t>
            </a:r>
            <a:r>
              <a:rPr spc="-1605" dirty="0"/>
              <a:t>ан</a:t>
            </a:r>
            <a:r>
              <a:rPr spc="-5" dirty="0"/>
              <a:t> </a:t>
            </a:r>
            <a:r>
              <a:rPr spc="-1800" dirty="0"/>
              <a:t>с</a:t>
            </a:r>
            <a:r>
              <a:rPr spc="-1505" dirty="0"/>
              <a:t>л</a:t>
            </a:r>
            <a:r>
              <a:rPr spc="-1800" dirty="0"/>
              <a:t>у</a:t>
            </a:r>
            <a:r>
              <a:rPr spc="-1839" dirty="0"/>
              <a:t>х</a:t>
            </a:r>
            <a:r>
              <a:rPr spc="-1600" dirty="0"/>
              <a:t>а</a:t>
            </a:r>
            <a:r>
              <a:rPr spc="-5" dirty="0"/>
              <a:t> </a:t>
            </a:r>
            <a:r>
              <a:rPr dirty="0"/>
              <a:t>(o</a:t>
            </a:r>
            <a:r>
              <a:rPr spc="-5" dirty="0"/>
              <a:t>r</a:t>
            </a:r>
            <a:r>
              <a:rPr dirty="0"/>
              <a:t>ganum</a:t>
            </a:r>
            <a:r>
              <a:rPr spc="-20" dirty="0"/>
              <a:t> </a:t>
            </a:r>
            <a:r>
              <a:rPr dirty="0"/>
              <a:t>spi</a:t>
            </a:r>
            <a:r>
              <a:rPr spc="-5" dirty="0"/>
              <a:t>r</a:t>
            </a:r>
            <a:r>
              <a:rPr dirty="0"/>
              <a:t>ale</a:t>
            </a:r>
            <a:r>
              <a:rPr spc="-30" dirty="0"/>
              <a:t> </a:t>
            </a:r>
            <a:r>
              <a:rPr dirty="0"/>
              <a:t>Co</a:t>
            </a:r>
            <a:r>
              <a:rPr spc="-5" dirty="0"/>
              <a:t>rt</a:t>
            </a:r>
            <a:r>
              <a:rPr dirty="0"/>
              <a:t>i)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9565" y="1632839"/>
            <a:ext cx="4135754" cy="441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1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09" dirty="0">
                <a:latin typeface="Arial MT"/>
                <a:cs typeface="Arial MT"/>
              </a:rPr>
              <a:t>С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590" dirty="0">
                <a:latin typeface="Arial MT"/>
                <a:cs typeface="Arial MT"/>
              </a:rPr>
              <a:t>е</a:t>
            </a:r>
            <a:r>
              <a:rPr sz="1800" spc="-585" dirty="0">
                <a:latin typeface="Arial MT"/>
                <a:cs typeface="Arial MT"/>
              </a:rPr>
              <a:t>ш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25" dirty="0">
                <a:latin typeface="Arial MT"/>
                <a:cs typeface="Arial MT"/>
              </a:rPr>
              <a:t> 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spc="-825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819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6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855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100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445" dirty="0">
                <a:solidFill>
                  <a:srgbClr val="CC0000"/>
                </a:solidFill>
                <a:latin typeface="Arial MT"/>
                <a:cs typeface="Arial MT"/>
              </a:rPr>
              <a:t>ом  </a:t>
            </a:r>
            <a:r>
              <a:rPr sz="1800" spc="-20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990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800" spc="-830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915" dirty="0">
                <a:solidFill>
                  <a:srgbClr val="CC0000"/>
                </a:solidFill>
                <a:latin typeface="Arial MT"/>
                <a:cs typeface="Arial MT"/>
              </a:rPr>
              <a:t>х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815" dirty="0">
                <a:solidFill>
                  <a:srgbClr val="CC0000"/>
                </a:solidFill>
                <a:latin typeface="Arial MT"/>
                <a:cs typeface="Arial MT"/>
              </a:rPr>
              <a:t>еар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695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685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spc="2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д</a:t>
            </a:r>
            <a:r>
              <a:rPr sz="1800" spc="-925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990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800" spc="-955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95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су</a:t>
            </a:r>
            <a:r>
              <a:rPr sz="1800" spc="3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(</a:t>
            </a:r>
            <a:r>
              <a:rPr sz="1800" spc="-925" dirty="0">
                <a:latin typeface="Arial MT"/>
                <a:cs typeface="Arial MT"/>
              </a:rPr>
              <a:t>у</a:t>
            </a:r>
            <a:r>
              <a:rPr sz="1800" spc="-1180" dirty="0">
                <a:latin typeface="Arial MT"/>
                <a:cs typeface="Arial MT"/>
              </a:rPr>
              <a:t>г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35" dirty="0">
                <a:latin typeface="Arial MT"/>
                <a:cs typeface="Arial MT"/>
              </a:rPr>
              <a:t>а</a:t>
            </a:r>
            <a:r>
              <a:rPr sz="1800" spc="-825" dirty="0">
                <a:latin typeface="Arial MT"/>
                <a:cs typeface="Arial MT"/>
              </a:rPr>
              <a:t>в</a:t>
            </a:r>
            <a:r>
              <a:rPr sz="1800" spc="-170" dirty="0">
                <a:latin typeface="Arial MT"/>
                <a:cs typeface="Arial MT"/>
              </a:rPr>
              <a:t>љ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695" dirty="0">
                <a:latin typeface="Arial MT"/>
                <a:cs typeface="Arial MT"/>
              </a:rPr>
              <a:t>о</a:t>
            </a:r>
            <a:r>
              <a:rPr sz="1800" spc="-685" dirty="0">
                <a:latin typeface="Arial MT"/>
                <a:cs typeface="Arial MT"/>
              </a:rPr>
              <a:t>м</a:t>
            </a:r>
            <a:r>
              <a:rPr sz="1800" spc="35" dirty="0">
                <a:latin typeface="Arial MT"/>
                <a:cs typeface="Arial MT"/>
              </a:rPr>
              <a:t> </a:t>
            </a:r>
            <a:r>
              <a:rPr sz="1800" spc="-470" dirty="0">
                <a:latin typeface="Arial MT"/>
                <a:cs typeface="Arial MT"/>
              </a:rPr>
              <a:t>у  </a:t>
            </a:r>
            <a:r>
              <a:rPr sz="1800" b="1" spc="-5" dirty="0">
                <a:latin typeface="Arial"/>
                <a:cs typeface="Arial"/>
              </a:rPr>
              <a:t>спирални </a:t>
            </a:r>
            <a:r>
              <a:rPr sz="1800" b="1" spc="-15" dirty="0">
                <a:latin typeface="Arial"/>
                <a:cs typeface="Arial"/>
              </a:rPr>
              <a:t>коштани</a:t>
            </a:r>
            <a:r>
              <a:rPr sz="1800" b="1" spc="4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канал</a:t>
            </a:r>
            <a:r>
              <a:rPr sz="1800" spc="-5" dirty="0">
                <a:latin typeface="Arial MT"/>
                <a:cs typeface="Arial MT"/>
              </a:rPr>
              <a:t>).</a:t>
            </a:r>
            <a:endParaRPr sz="1800">
              <a:latin typeface="Arial MT"/>
              <a:cs typeface="Arial MT"/>
            </a:endParaRPr>
          </a:p>
          <a:p>
            <a:pPr marL="355600" marR="734695" indent="-342900">
              <a:lnSpc>
                <a:spcPct val="110000"/>
              </a:lnSpc>
              <a:spcBef>
                <a:spcPts val="43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800" b="1" spc="-5" dirty="0">
                <a:latin typeface="Arial"/>
                <a:cs typeface="Arial"/>
              </a:rPr>
              <a:t>Спирално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је</a:t>
            </a:r>
            <a:r>
              <a:rPr sz="1800" b="1" spc="-10" dirty="0">
                <a:latin typeface="Arial"/>
                <a:cs typeface="Arial"/>
              </a:rPr>
              <a:t> завијен</a:t>
            </a:r>
            <a:r>
              <a:rPr sz="1800" b="1" spc="20" dirty="0">
                <a:latin typeface="Arial"/>
                <a:cs typeface="Arial"/>
              </a:rPr>
              <a:t> </a:t>
            </a:r>
            <a:r>
              <a:rPr sz="1800" spc="-869" dirty="0">
                <a:latin typeface="Arial MT"/>
                <a:cs typeface="Arial MT"/>
              </a:rPr>
              <a:t>око </a:t>
            </a:r>
            <a:r>
              <a:rPr sz="1800" spc="-490" dirty="0">
                <a:latin typeface="Arial MT"/>
                <a:cs typeface="Arial MT"/>
              </a:rPr>
              <a:t> </a:t>
            </a:r>
            <a:r>
              <a:rPr sz="1800" spc="-570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spc="-819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770" dirty="0">
                <a:solidFill>
                  <a:srgbClr val="CC0000"/>
                </a:solidFill>
                <a:latin typeface="Arial MT"/>
                <a:cs typeface="Arial MT"/>
              </a:rPr>
              <a:t>д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819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770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95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25" dirty="0">
                <a:latin typeface="Arial MT"/>
                <a:cs typeface="Arial MT"/>
              </a:rPr>
              <a:t>ра</a:t>
            </a:r>
            <a:r>
              <a:rPr sz="1800" spc="-840" dirty="0">
                <a:latin typeface="Arial MT"/>
                <a:cs typeface="Arial MT"/>
              </a:rPr>
              <a:t>в</a:t>
            </a:r>
            <a:r>
              <a:rPr sz="1800" spc="-810" dirty="0">
                <a:latin typeface="Arial MT"/>
                <a:cs typeface="Arial MT"/>
              </a:rPr>
              <a:t>ећ</a:t>
            </a:r>
            <a:r>
              <a:rPr sz="1800" spc="-800" dirty="0">
                <a:latin typeface="Arial MT"/>
                <a:cs typeface="Arial MT"/>
              </a:rPr>
              <a:t>и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69" dirty="0">
                <a:latin typeface="Arial MT"/>
                <a:cs typeface="Arial MT"/>
              </a:rPr>
              <a:t>в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415" dirty="0">
                <a:latin typeface="Arial MT"/>
                <a:cs typeface="Arial MT"/>
              </a:rPr>
              <a:t>о  </a:t>
            </a:r>
            <a:r>
              <a:rPr sz="1800" spc="-790" dirty="0">
                <a:latin typeface="Arial MT"/>
                <a:cs typeface="Arial MT"/>
              </a:rPr>
              <a:t>навоја.</a:t>
            </a:r>
            <a:endParaRPr sz="1800">
              <a:latin typeface="Arial MT"/>
              <a:cs typeface="Arial MT"/>
            </a:endParaRPr>
          </a:p>
          <a:p>
            <a:pPr marL="355600" marR="365760" indent="-342900">
              <a:lnSpc>
                <a:spcPct val="11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09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b="1" spc="20" dirty="0">
                <a:latin typeface="Arial"/>
                <a:cs typeface="Arial"/>
              </a:rPr>
              <a:t>д</a:t>
            </a:r>
            <a:r>
              <a:rPr sz="1800" b="1" spc="5" dirty="0">
                <a:latin typeface="Arial"/>
                <a:cs typeface="Arial"/>
              </a:rPr>
              <a:t>у</a:t>
            </a:r>
            <a:r>
              <a:rPr sz="1800" b="1" spc="-5" dirty="0">
                <a:latin typeface="Arial"/>
                <a:cs typeface="Arial"/>
              </a:rPr>
              <a:t>ж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spc="-20" dirty="0">
                <a:latin typeface="Arial"/>
                <a:cs typeface="Arial"/>
              </a:rPr>
              <a:t>о</a:t>
            </a:r>
            <a:r>
              <a:rPr sz="1800" b="1" dirty="0">
                <a:latin typeface="Arial"/>
                <a:cs typeface="Arial"/>
              </a:rPr>
              <a:t>м</a:t>
            </a:r>
            <a:r>
              <a:rPr sz="1800" b="1" spc="15" dirty="0">
                <a:latin typeface="Arial"/>
                <a:cs typeface="Arial"/>
              </a:rPr>
              <a:t> 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dirty="0">
                <a:latin typeface="Arial"/>
                <a:cs typeface="Arial"/>
              </a:rPr>
              <a:t>р</a:t>
            </a:r>
            <a:r>
              <a:rPr sz="1800" b="1" spc="-30" dirty="0">
                <a:latin typeface="Arial"/>
                <a:cs typeface="Arial"/>
              </a:rPr>
              <a:t>е</a:t>
            </a:r>
            <a:r>
              <a:rPr sz="1800" b="1" spc="-10" dirty="0">
                <a:latin typeface="Arial"/>
                <a:cs typeface="Arial"/>
              </a:rPr>
              <a:t>се</a:t>
            </a:r>
            <a:r>
              <a:rPr sz="1800" b="1" spc="-5" dirty="0">
                <a:latin typeface="Arial"/>
                <a:cs typeface="Arial"/>
              </a:rPr>
              <a:t>к</a:t>
            </a:r>
            <a:r>
              <a:rPr sz="1800" b="1" dirty="0">
                <a:latin typeface="Arial"/>
                <a:cs typeface="Arial"/>
              </a:rPr>
              <a:t>у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spc="-25" dirty="0">
                <a:latin typeface="Arial"/>
                <a:cs typeface="Arial"/>
              </a:rPr>
              <a:t>к</a:t>
            </a:r>
            <a:r>
              <a:rPr sz="1800" b="1" dirty="0">
                <a:latin typeface="Arial"/>
                <a:cs typeface="Arial"/>
              </a:rPr>
              <a:t>о</a:t>
            </a:r>
            <a:r>
              <a:rPr sz="1800" b="1" spc="-25" dirty="0">
                <a:latin typeface="Arial"/>
                <a:cs typeface="Arial"/>
              </a:rPr>
              <a:t>ш</a:t>
            </a:r>
            <a:r>
              <a:rPr sz="1800" b="1" spc="-35" dirty="0">
                <a:latin typeface="Arial"/>
                <a:cs typeface="Arial"/>
              </a:rPr>
              <a:t>т</a:t>
            </a:r>
            <a:r>
              <a:rPr sz="1800" b="1" spc="-10" dirty="0">
                <a:latin typeface="Arial"/>
                <a:cs typeface="Arial"/>
              </a:rPr>
              <a:t>а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dirty="0">
                <a:latin typeface="Arial"/>
                <a:cs typeface="Arial"/>
              </a:rPr>
              <a:t>ог  </a:t>
            </a:r>
            <a:r>
              <a:rPr sz="1800" b="1" spc="5" dirty="0">
                <a:latin typeface="Arial"/>
                <a:cs typeface="Arial"/>
              </a:rPr>
              <a:t>пу</a:t>
            </a:r>
            <a:r>
              <a:rPr sz="1800" b="1" spc="15" dirty="0">
                <a:latin typeface="Arial"/>
                <a:cs typeface="Arial"/>
              </a:rPr>
              <a:t>ж</a:t>
            </a:r>
            <a:r>
              <a:rPr sz="1800" b="1" dirty="0">
                <a:latin typeface="Arial"/>
                <a:cs typeface="Arial"/>
              </a:rPr>
              <a:t>а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835" dirty="0">
                <a:latin typeface="Arial MT"/>
                <a:cs typeface="Arial MT"/>
              </a:rPr>
              <a:t>а</a:t>
            </a:r>
            <a:r>
              <a:rPr sz="1800" spc="-850" dirty="0">
                <a:latin typeface="Arial MT"/>
                <a:cs typeface="Arial MT"/>
              </a:rPr>
              <a:t>в</a:t>
            </a:r>
            <a:r>
              <a:rPr sz="1800" spc="-1110" dirty="0">
                <a:latin typeface="Arial MT"/>
                <a:cs typeface="Arial MT"/>
              </a:rPr>
              <a:t>о</a:t>
            </a:r>
            <a:r>
              <a:rPr sz="1800" spc="-1105" dirty="0">
                <a:latin typeface="Arial MT"/>
                <a:cs typeface="Arial MT"/>
              </a:rPr>
              <a:t>ј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spc="-990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800" spc="-830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915" dirty="0">
                <a:solidFill>
                  <a:srgbClr val="CC0000"/>
                </a:solidFill>
                <a:latin typeface="Arial MT"/>
                <a:cs typeface="Arial MT"/>
              </a:rPr>
              <a:t>х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815" dirty="0">
                <a:solidFill>
                  <a:srgbClr val="CC0000"/>
                </a:solidFill>
                <a:latin typeface="Arial MT"/>
                <a:cs typeface="Arial MT"/>
              </a:rPr>
              <a:t>еар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985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975" dirty="0">
                <a:solidFill>
                  <a:srgbClr val="CC0000"/>
                </a:solidFill>
                <a:latin typeface="Arial MT"/>
                <a:cs typeface="Arial MT"/>
              </a:rPr>
              <a:t>г</a:t>
            </a:r>
            <a:r>
              <a:rPr sz="1800" spc="3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д</a:t>
            </a:r>
            <a:r>
              <a:rPr sz="1800" spc="-925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990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800" spc="-955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95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415" dirty="0">
                <a:solidFill>
                  <a:srgbClr val="CC0000"/>
                </a:solidFill>
                <a:latin typeface="Arial MT"/>
                <a:cs typeface="Arial MT"/>
              </a:rPr>
              <a:t>а  </a:t>
            </a:r>
            <a:r>
              <a:rPr sz="1800" spc="-844" dirty="0">
                <a:latin typeface="Arial MT"/>
                <a:cs typeface="Arial MT"/>
              </a:rPr>
              <a:t>в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dirty="0">
                <a:latin typeface="Arial"/>
                <a:cs typeface="Arial"/>
              </a:rPr>
              <a:t>о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dirty="0">
                <a:latin typeface="Arial"/>
                <a:cs typeface="Arial"/>
              </a:rPr>
              <a:t>р</a:t>
            </a:r>
            <a:r>
              <a:rPr sz="1800" b="1" spc="-55" dirty="0">
                <a:latin typeface="Arial"/>
                <a:cs typeface="Arial"/>
              </a:rPr>
              <a:t>е</a:t>
            </a:r>
            <a:r>
              <a:rPr sz="1800" b="1" spc="-5" dirty="0">
                <a:latin typeface="Arial"/>
                <a:cs typeface="Arial"/>
              </a:rPr>
              <a:t>ч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dirty="0">
                <a:latin typeface="Arial"/>
                <a:cs typeface="Arial"/>
              </a:rPr>
              <a:t>о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dirty="0">
                <a:latin typeface="Arial"/>
                <a:cs typeface="Arial"/>
              </a:rPr>
              <a:t>р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dirty="0">
                <a:latin typeface="Arial"/>
                <a:cs typeface="Arial"/>
              </a:rPr>
              <a:t>р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spc="-20" dirty="0">
                <a:latin typeface="Arial"/>
                <a:cs typeface="Arial"/>
              </a:rPr>
              <a:t>з</a:t>
            </a:r>
            <a:r>
              <a:rPr sz="1800" b="1" spc="-10" dirty="0">
                <a:latin typeface="Arial"/>
                <a:cs typeface="Arial"/>
              </a:rPr>
              <a:t>а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spc="-5" dirty="0">
                <a:latin typeface="Arial"/>
                <a:cs typeface="Arial"/>
              </a:rPr>
              <a:t>и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137795" indent="-342900">
              <a:lnSpc>
                <a:spcPct val="110000"/>
              </a:lnSpc>
              <a:spcBef>
                <a:spcPts val="434"/>
              </a:spcBef>
              <a:buChar char="•"/>
              <a:tabLst>
                <a:tab pos="355600" algn="l"/>
                <a:tab pos="356235" algn="l"/>
              </a:tabLst>
            </a:pPr>
            <a:r>
              <a:rPr sz="1800" spc="-509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919" dirty="0">
                <a:latin typeface="Arial MT"/>
                <a:cs typeface="Arial MT"/>
              </a:rPr>
              <a:t>а</a:t>
            </a:r>
            <a:r>
              <a:rPr sz="1800" spc="-910" dirty="0">
                <a:latin typeface="Arial MT"/>
                <a:cs typeface="Arial MT"/>
              </a:rPr>
              <a:t>к</a:t>
            </a:r>
            <a:r>
              <a:rPr sz="1800" spc="-869" dirty="0">
                <a:latin typeface="Arial MT"/>
                <a:cs typeface="Arial MT"/>
              </a:rPr>
              <a:t>в</a:t>
            </a:r>
            <a:r>
              <a:rPr sz="1800" spc="-695" dirty="0">
                <a:latin typeface="Arial MT"/>
                <a:cs typeface="Arial MT"/>
              </a:rPr>
              <a:t>о</a:t>
            </a:r>
            <a:r>
              <a:rPr sz="1800" spc="-685" dirty="0">
                <a:latin typeface="Arial MT"/>
                <a:cs typeface="Arial MT"/>
              </a:rPr>
              <a:t>м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44" dirty="0">
                <a:latin typeface="Arial MT"/>
                <a:cs typeface="Arial MT"/>
              </a:rPr>
              <a:t>ре</a:t>
            </a:r>
            <a:r>
              <a:rPr sz="1800" spc="-840" dirty="0">
                <a:latin typeface="Arial MT"/>
                <a:cs typeface="Arial MT"/>
              </a:rPr>
              <a:t>с</a:t>
            </a:r>
            <a:r>
              <a:rPr sz="1800" spc="-919" dirty="0">
                <a:latin typeface="Arial MT"/>
                <a:cs typeface="Arial MT"/>
              </a:rPr>
              <a:t>е</a:t>
            </a:r>
            <a:r>
              <a:rPr sz="1800" spc="-885" dirty="0">
                <a:latin typeface="Arial MT"/>
                <a:cs typeface="Arial MT"/>
              </a:rPr>
              <a:t>к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spc="-825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819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6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855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98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415" dirty="0">
                <a:solidFill>
                  <a:srgbClr val="CC0000"/>
                </a:solidFill>
                <a:latin typeface="Arial MT"/>
                <a:cs typeface="Arial MT"/>
              </a:rPr>
              <a:t>и  </a:t>
            </a:r>
            <a:r>
              <a:rPr sz="1800" spc="-990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800" spc="-830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915" dirty="0">
                <a:solidFill>
                  <a:srgbClr val="CC0000"/>
                </a:solidFill>
                <a:latin typeface="Arial MT"/>
                <a:cs typeface="Arial MT"/>
              </a:rPr>
              <a:t>х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815" dirty="0">
                <a:solidFill>
                  <a:srgbClr val="CC0000"/>
                </a:solidFill>
                <a:latin typeface="Arial MT"/>
                <a:cs typeface="Arial MT"/>
              </a:rPr>
              <a:t>еар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1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д</a:t>
            </a:r>
            <a:r>
              <a:rPr sz="1800" spc="-925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990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800" spc="-955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95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3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о</a:t>
            </a:r>
            <a:r>
              <a:rPr sz="1800" spc="-869" dirty="0">
                <a:latin typeface="Arial MT"/>
                <a:cs typeface="Arial MT"/>
              </a:rPr>
              <a:t>б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525" dirty="0">
                <a:latin typeface="Arial MT"/>
                <a:cs typeface="Arial MT"/>
              </a:rPr>
              <a:t>к  </a:t>
            </a:r>
            <a:r>
              <a:rPr sz="1800" b="1" spc="-35" dirty="0">
                <a:latin typeface="Arial"/>
                <a:cs typeface="Arial"/>
              </a:rPr>
              <a:t>т</a:t>
            </a:r>
            <a:r>
              <a:rPr sz="1800" b="1" dirty="0">
                <a:latin typeface="Arial"/>
                <a:cs typeface="Arial"/>
              </a:rPr>
              <a:t>р</a:t>
            </a:r>
            <a:r>
              <a:rPr sz="1800" b="1" spc="-20" dirty="0">
                <a:latin typeface="Arial"/>
                <a:cs typeface="Arial"/>
              </a:rPr>
              <a:t>оу</a:t>
            </a:r>
            <a:r>
              <a:rPr sz="1800" b="1" spc="-55" dirty="0">
                <a:latin typeface="Arial"/>
                <a:cs typeface="Arial"/>
              </a:rPr>
              <a:t>г</a:t>
            </a:r>
            <a:r>
              <a:rPr sz="1800" b="1" spc="-5" dirty="0">
                <a:latin typeface="Arial"/>
                <a:cs typeface="Arial"/>
              </a:rPr>
              <a:t>л</a:t>
            </a:r>
            <a:r>
              <a:rPr sz="1800" b="1" spc="-10" dirty="0">
                <a:latin typeface="Arial"/>
                <a:cs typeface="Arial"/>
              </a:rPr>
              <a:t>а</a:t>
            </a:r>
            <a:r>
              <a:rPr sz="1800" dirty="0">
                <a:latin typeface="Arial MT"/>
                <a:cs typeface="Arial MT"/>
              </a:rPr>
              <a:t>,</a:t>
            </a:r>
            <a:r>
              <a:rPr sz="1800" spc="55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919" dirty="0">
                <a:latin typeface="Arial MT"/>
                <a:cs typeface="Arial MT"/>
              </a:rPr>
              <a:t>о</a:t>
            </a:r>
            <a:r>
              <a:rPr sz="1800" spc="-910" dirty="0">
                <a:latin typeface="Arial MT"/>
                <a:cs typeface="Arial MT"/>
              </a:rPr>
              <a:t>к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795" dirty="0">
                <a:latin typeface="Arial MT"/>
                <a:cs typeface="Arial MT"/>
              </a:rPr>
              <a:t>ира</a:t>
            </a:r>
            <a:r>
              <a:rPr sz="1800" spc="-780" dirty="0">
                <a:latin typeface="Arial MT"/>
                <a:cs typeface="Arial MT"/>
              </a:rPr>
              <a:t>л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990" dirty="0">
                <a:latin typeface="Arial MT"/>
                <a:cs typeface="Arial MT"/>
              </a:rPr>
              <a:t>к</a:t>
            </a:r>
            <a:r>
              <a:rPr sz="1800" spc="-590" dirty="0">
                <a:latin typeface="Arial MT"/>
                <a:cs typeface="Arial MT"/>
              </a:rPr>
              <a:t>о</a:t>
            </a:r>
            <a:r>
              <a:rPr sz="1800" spc="-585" dirty="0">
                <a:latin typeface="Arial MT"/>
                <a:cs typeface="Arial MT"/>
              </a:rPr>
              <a:t>ш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15" dirty="0">
                <a:latin typeface="Arial MT"/>
                <a:cs typeface="Arial MT"/>
              </a:rPr>
              <a:t>а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415" dirty="0">
                <a:latin typeface="Arial MT"/>
                <a:cs typeface="Arial MT"/>
              </a:rPr>
              <a:t>и  </a:t>
            </a:r>
            <a:r>
              <a:rPr sz="1800" spc="-975" dirty="0">
                <a:latin typeface="Arial MT"/>
                <a:cs typeface="Arial MT"/>
              </a:rPr>
              <a:t>к</a:t>
            </a:r>
            <a:r>
              <a:rPr sz="1800" spc="-815" dirty="0">
                <a:latin typeface="Arial MT"/>
                <a:cs typeface="Arial MT"/>
              </a:rPr>
              <a:t>а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785" dirty="0">
                <a:latin typeface="Arial MT"/>
                <a:cs typeface="Arial MT"/>
              </a:rPr>
              <a:t>а</a:t>
            </a:r>
            <a:r>
              <a:rPr sz="1800" spc="-775" dirty="0">
                <a:latin typeface="Arial MT"/>
                <a:cs typeface="Arial MT"/>
              </a:rPr>
              <a:t>л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495" dirty="0">
                <a:latin typeface="Arial MT"/>
                <a:cs typeface="Arial MT"/>
              </a:rPr>
              <a:t>е</a:t>
            </a:r>
            <a:r>
              <a:rPr sz="1800" spc="-484" dirty="0">
                <a:latin typeface="Arial MT"/>
                <a:cs typeface="Arial MT"/>
              </a:rPr>
              <a:t>љ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b="1" spc="-35" dirty="0">
                <a:latin typeface="Arial"/>
                <a:cs typeface="Arial"/>
              </a:rPr>
              <a:t>т</a:t>
            </a:r>
            <a:r>
              <a:rPr sz="1800" b="1" dirty="0">
                <a:latin typeface="Arial"/>
                <a:cs typeface="Arial"/>
              </a:rPr>
              <a:t>ри</a:t>
            </a:r>
            <a:r>
              <a:rPr sz="1800" b="1" spc="3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dirty="0">
                <a:latin typeface="Arial"/>
                <a:cs typeface="Arial"/>
              </a:rPr>
              <a:t>р</a:t>
            </a:r>
            <a:r>
              <a:rPr sz="1800" b="1" spc="-10" dirty="0">
                <a:latin typeface="Arial"/>
                <a:cs typeface="Arial"/>
              </a:rPr>
              <a:t>а</a:t>
            </a:r>
            <a:r>
              <a:rPr sz="1800" b="1" spc="-35" dirty="0">
                <a:latin typeface="Arial"/>
                <a:cs typeface="Arial"/>
              </a:rPr>
              <a:t>т</a:t>
            </a:r>
            <a:r>
              <a:rPr sz="1800" b="1" dirty="0">
                <a:latin typeface="Arial"/>
                <a:cs typeface="Arial"/>
              </a:rPr>
              <a:t>а  </a:t>
            </a:r>
            <a:r>
              <a:rPr sz="1800" spc="-530" dirty="0">
                <a:latin typeface="Arial MT"/>
                <a:cs typeface="Arial MT"/>
              </a:rPr>
              <a:t>(</a:t>
            </a:r>
            <a:r>
              <a:rPr sz="1800" spc="-530" dirty="0">
                <a:solidFill>
                  <a:srgbClr val="CC0000"/>
                </a:solidFill>
                <a:latin typeface="Arial MT"/>
                <a:cs typeface="Arial MT"/>
              </a:rPr>
              <a:t>скале</a:t>
            </a:r>
            <a:r>
              <a:rPr sz="1800" spc="-530" dirty="0">
                <a:latin typeface="Arial MT"/>
                <a:cs typeface="Arial MT"/>
              </a:rPr>
              <a:t>).</a:t>
            </a:r>
            <a:endParaRPr sz="180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613275" y="1690687"/>
            <a:ext cx="4145279" cy="4196080"/>
            <a:chOff x="4613275" y="1690687"/>
            <a:chExt cx="4145279" cy="419608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29108" y="1706549"/>
              <a:ext cx="4125903" cy="417668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618037" y="1695450"/>
              <a:ext cx="4135754" cy="4186554"/>
            </a:xfrm>
            <a:custGeom>
              <a:avLst/>
              <a:gdLst/>
              <a:ahLst/>
              <a:cxnLst/>
              <a:rect l="l" t="t" r="r" b="b"/>
              <a:pathLst>
                <a:path w="4135754" h="4186554">
                  <a:moveTo>
                    <a:pt x="0" y="0"/>
                  </a:moveTo>
                  <a:lnTo>
                    <a:pt x="4135437" y="0"/>
                  </a:lnTo>
                  <a:lnTo>
                    <a:pt x="4135437" y="4186237"/>
                  </a:lnTo>
                  <a:lnTo>
                    <a:pt x="0" y="418623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156600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8170" y="546925"/>
            <a:ext cx="74275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805" dirty="0"/>
              <a:t>О</a:t>
            </a:r>
            <a:r>
              <a:rPr spc="-1945" dirty="0"/>
              <a:t>р</a:t>
            </a:r>
            <a:r>
              <a:rPr spc="-2039" dirty="0"/>
              <a:t>г</a:t>
            </a:r>
            <a:r>
              <a:rPr spc="-1605" dirty="0"/>
              <a:t>ан</a:t>
            </a:r>
            <a:r>
              <a:rPr spc="-5" dirty="0"/>
              <a:t> </a:t>
            </a:r>
            <a:r>
              <a:rPr spc="-1800" dirty="0"/>
              <a:t>с</a:t>
            </a:r>
            <a:r>
              <a:rPr spc="-1505" dirty="0"/>
              <a:t>л</a:t>
            </a:r>
            <a:r>
              <a:rPr spc="-1800" dirty="0"/>
              <a:t>у</a:t>
            </a:r>
            <a:r>
              <a:rPr spc="-1839" dirty="0"/>
              <a:t>х</a:t>
            </a:r>
            <a:r>
              <a:rPr spc="-1600" dirty="0"/>
              <a:t>а</a:t>
            </a:r>
            <a:r>
              <a:rPr spc="-5" dirty="0"/>
              <a:t> </a:t>
            </a:r>
            <a:r>
              <a:rPr dirty="0"/>
              <a:t>(o</a:t>
            </a:r>
            <a:r>
              <a:rPr spc="-5" dirty="0"/>
              <a:t>r</a:t>
            </a:r>
            <a:r>
              <a:rPr dirty="0"/>
              <a:t>ganum</a:t>
            </a:r>
            <a:r>
              <a:rPr spc="-20" dirty="0"/>
              <a:t> </a:t>
            </a:r>
            <a:r>
              <a:rPr dirty="0"/>
              <a:t>spi</a:t>
            </a:r>
            <a:r>
              <a:rPr spc="-5" dirty="0"/>
              <a:t>r</a:t>
            </a:r>
            <a:r>
              <a:rPr dirty="0"/>
              <a:t>ale</a:t>
            </a:r>
            <a:r>
              <a:rPr spc="-30" dirty="0"/>
              <a:t> </a:t>
            </a:r>
            <a:r>
              <a:rPr dirty="0"/>
              <a:t>Co</a:t>
            </a:r>
            <a:r>
              <a:rPr spc="-5" dirty="0"/>
              <a:t>rt</a:t>
            </a:r>
            <a:r>
              <a:rPr dirty="0"/>
              <a:t>i)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98695"/>
            <a:ext cx="3899535" cy="4275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5250" indent="-343535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700" b="1" dirty="0">
                <a:latin typeface="Arial"/>
                <a:cs typeface="Arial"/>
              </a:rPr>
              <a:t>Средњи спрат </a:t>
            </a:r>
            <a:r>
              <a:rPr sz="1700" dirty="0">
                <a:latin typeface="Arial MT"/>
                <a:cs typeface="Arial MT"/>
              </a:rPr>
              <a:t>(</a:t>
            </a:r>
            <a:r>
              <a:rPr sz="1700" dirty="0">
                <a:solidFill>
                  <a:srgbClr val="CC0000"/>
                </a:solidFill>
                <a:latin typeface="Arial MT"/>
                <a:cs typeface="Arial MT"/>
              </a:rPr>
              <a:t>scala media</a:t>
            </a:r>
            <a:r>
              <a:rPr sz="1700" i="1" dirty="0">
                <a:latin typeface="Arial"/>
                <a:cs typeface="Arial"/>
              </a:rPr>
              <a:t>) </a:t>
            </a:r>
            <a:r>
              <a:rPr sz="1700" spc="-1040" dirty="0">
                <a:latin typeface="Arial MT"/>
                <a:cs typeface="Arial MT"/>
              </a:rPr>
              <a:t>је </a:t>
            </a:r>
            <a:r>
              <a:rPr sz="1700" spc="-459" dirty="0">
                <a:latin typeface="Arial MT"/>
                <a:cs typeface="Arial MT"/>
              </a:rPr>
              <a:t> </a:t>
            </a:r>
            <a:r>
              <a:rPr sz="1700" b="1" spc="-25" dirty="0">
                <a:latin typeface="Arial"/>
                <a:cs typeface="Arial"/>
              </a:rPr>
              <a:t>к</a:t>
            </a:r>
            <a:r>
              <a:rPr sz="1700" b="1" spc="-50" dirty="0">
                <a:latin typeface="Arial"/>
                <a:cs typeface="Arial"/>
              </a:rPr>
              <a:t>о</a:t>
            </a:r>
            <a:r>
              <a:rPr sz="1700" b="1" spc="-5" dirty="0">
                <a:latin typeface="Arial"/>
                <a:cs typeface="Arial"/>
              </a:rPr>
              <a:t>х</a:t>
            </a:r>
            <a:r>
              <a:rPr sz="1700" b="1" spc="-30" dirty="0">
                <a:latin typeface="Arial"/>
                <a:cs typeface="Arial"/>
              </a:rPr>
              <a:t>л</a:t>
            </a:r>
            <a:r>
              <a:rPr sz="1700" b="1" spc="-5" dirty="0">
                <a:latin typeface="Arial"/>
                <a:cs typeface="Arial"/>
              </a:rPr>
              <a:t>еа</a:t>
            </a:r>
            <a:r>
              <a:rPr sz="1700" b="1" dirty="0">
                <a:latin typeface="Arial"/>
                <a:cs typeface="Arial"/>
              </a:rPr>
              <a:t>рни</a:t>
            </a:r>
            <a:r>
              <a:rPr sz="1700" b="1" spc="-10" dirty="0">
                <a:latin typeface="Arial"/>
                <a:cs typeface="Arial"/>
              </a:rPr>
              <a:t> </a:t>
            </a:r>
            <a:r>
              <a:rPr sz="1700" b="1" spc="20" dirty="0">
                <a:latin typeface="Arial"/>
                <a:cs typeface="Arial"/>
              </a:rPr>
              <a:t>д</a:t>
            </a:r>
            <a:r>
              <a:rPr sz="1700" b="1" spc="-15" dirty="0">
                <a:latin typeface="Arial"/>
                <a:cs typeface="Arial"/>
              </a:rPr>
              <a:t>у</a:t>
            </a:r>
            <a:r>
              <a:rPr sz="1700" b="1" spc="-5" dirty="0">
                <a:latin typeface="Arial"/>
                <a:cs typeface="Arial"/>
              </a:rPr>
              <a:t>к</a:t>
            </a:r>
            <a:r>
              <a:rPr sz="1700" b="1" spc="25" dirty="0">
                <a:latin typeface="Arial"/>
                <a:cs typeface="Arial"/>
              </a:rPr>
              <a:t>т</a:t>
            </a:r>
            <a:r>
              <a:rPr sz="1700" b="1" spc="-60" dirty="0">
                <a:latin typeface="Arial"/>
                <a:cs typeface="Arial"/>
              </a:rPr>
              <a:t>у</a:t>
            </a:r>
            <a:r>
              <a:rPr sz="1700" b="1" dirty="0">
                <a:latin typeface="Arial"/>
                <a:cs typeface="Arial"/>
              </a:rPr>
              <a:t>с</a:t>
            </a:r>
            <a:r>
              <a:rPr sz="1700" b="1" spc="45" dirty="0">
                <a:latin typeface="Arial"/>
                <a:cs typeface="Arial"/>
              </a:rPr>
              <a:t> </a:t>
            </a:r>
            <a:r>
              <a:rPr sz="1700" spc="-935" dirty="0">
                <a:latin typeface="Arial MT"/>
                <a:cs typeface="Arial MT"/>
              </a:rPr>
              <a:t>к</a:t>
            </a:r>
            <a:r>
              <a:rPr sz="1700" spc="-1045" dirty="0">
                <a:latin typeface="Arial MT"/>
                <a:cs typeface="Arial MT"/>
              </a:rPr>
              <a:t>о</a:t>
            </a:r>
            <a:r>
              <a:rPr sz="1700" spc="-1040" dirty="0">
                <a:latin typeface="Arial MT"/>
                <a:cs typeface="Arial MT"/>
              </a:rPr>
              <a:t>ј</a:t>
            </a:r>
            <a:r>
              <a:rPr sz="1700" spc="-750" dirty="0">
                <a:latin typeface="Arial MT"/>
                <a:cs typeface="Arial MT"/>
              </a:rPr>
              <a:t>и</a:t>
            </a:r>
            <a:r>
              <a:rPr sz="1700" spc="-10" dirty="0">
                <a:latin typeface="Arial MT"/>
                <a:cs typeface="Arial MT"/>
              </a:rPr>
              <a:t> </a:t>
            </a:r>
            <a:r>
              <a:rPr sz="1700" spc="-805" dirty="0">
                <a:latin typeface="Arial MT"/>
                <a:cs typeface="Arial MT"/>
              </a:rPr>
              <a:t>се</a:t>
            </a:r>
            <a:r>
              <a:rPr sz="1700" spc="5" dirty="0">
                <a:latin typeface="Arial MT"/>
                <a:cs typeface="Arial MT"/>
              </a:rPr>
              <a:t> </a:t>
            </a:r>
            <a:r>
              <a:rPr sz="1700" spc="-770" dirty="0">
                <a:latin typeface="Arial MT"/>
                <a:cs typeface="Arial MT"/>
              </a:rPr>
              <a:t>н</a:t>
            </a:r>
            <a:r>
              <a:rPr sz="1700" spc="-755" dirty="0">
                <a:latin typeface="Arial MT"/>
                <a:cs typeface="Arial MT"/>
              </a:rPr>
              <a:t>а</a:t>
            </a:r>
            <a:r>
              <a:rPr sz="1700" spc="5" dirty="0">
                <a:latin typeface="Arial MT"/>
                <a:cs typeface="Arial MT"/>
              </a:rPr>
              <a:t> </a:t>
            </a:r>
            <a:r>
              <a:rPr sz="1700" spc="-805" dirty="0">
                <a:latin typeface="Arial MT"/>
                <a:cs typeface="Arial MT"/>
              </a:rPr>
              <a:t>в</a:t>
            </a:r>
            <a:r>
              <a:rPr sz="1700" spc="-780" dirty="0">
                <a:latin typeface="Arial MT"/>
                <a:cs typeface="Arial MT"/>
              </a:rPr>
              <a:t>р</a:t>
            </a:r>
            <a:r>
              <a:rPr sz="1700" spc="-865" dirty="0">
                <a:latin typeface="Arial MT"/>
                <a:cs typeface="Arial MT"/>
              </a:rPr>
              <a:t>х</a:t>
            </a:r>
            <a:r>
              <a:rPr sz="1700" spc="-440" dirty="0">
                <a:latin typeface="Arial MT"/>
                <a:cs typeface="Arial MT"/>
              </a:rPr>
              <a:t>у  </a:t>
            </a:r>
            <a:r>
              <a:rPr sz="1700" spc="-735" dirty="0">
                <a:latin typeface="Arial MT"/>
                <a:cs typeface="Arial MT"/>
              </a:rPr>
              <a:t>пужа</a:t>
            </a:r>
            <a:r>
              <a:rPr sz="1700" spc="20" dirty="0">
                <a:latin typeface="Arial MT"/>
                <a:cs typeface="Arial MT"/>
              </a:rPr>
              <a:t> </a:t>
            </a:r>
            <a:r>
              <a:rPr sz="1700" spc="-780" dirty="0">
                <a:latin typeface="Arial MT"/>
                <a:cs typeface="Arial MT"/>
              </a:rPr>
              <a:t>сл</a:t>
            </a:r>
            <a:r>
              <a:rPr sz="1700" spc="-770" dirty="0">
                <a:latin typeface="Arial MT"/>
                <a:cs typeface="Arial MT"/>
              </a:rPr>
              <a:t>еп</a:t>
            </a:r>
            <a:r>
              <a:rPr sz="1700" spc="-765" dirty="0">
                <a:latin typeface="Arial MT"/>
                <a:cs typeface="Arial MT"/>
              </a:rPr>
              <a:t>о</a:t>
            </a:r>
            <a:r>
              <a:rPr sz="1700" spc="-5" dirty="0">
                <a:latin typeface="Arial MT"/>
                <a:cs typeface="Arial MT"/>
              </a:rPr>
              <a:t> </a:t>
            </a:r>
            <a:r>
              <a:rPr sz="1700" spc="-830" dirty="0">
                <a:latin typeface="Arial MT"/>
                <a:cs typeface="Arial MT"/>
              </a:rPr>
              <a:t>за</a:t>
            </a:r>
            <a:r>
              <a:rPr sz="1700" spc="-835" dirty="0">
                <a:latin typeface="Arial MT"/>
                <a:cs typeface="Arial MT"/>
              </a:rPr>
              <a:t>в</a:t>
            </a:r>
            <a:r>
              <a:rPr sz="1700" spc="-550" dirty="0">
                <a:latin typeface="Arial MT"/>
                <a:cs typeface="Arial MT"/>
              </a:rPr>
              <a:t>р</a:t>
            </a:r>
            <a:r>
              <a:rPr sz="1700" spc="-545" dirty="0">
                <a:latin typeface="Arial MT"/>
                <a:cs typeface="Arial MT"/>
              </a:rPr>
              <a:t>ш</a:t>
            </a:r>
            <a:r>
              <a:rPr sz="1700" spc="-780" dirty="0">
                <a:latin typeface="Arial MT"/>
                <a:cs typeface="Arial MT"/>
              </a:rPr>
              <a:t>а</a:t>
            </a:r>
            <a:r>
              <a:rPr sz="1700" spc="-805" dirty="0">
                <a:latin typeface="Arial MT"/>
                <a:cs typeface="Arial MT"/>
              </a:rPr>
              <a:t>в</a:t>
            </a:r>
            <a:r>
              <a:rPr sz="1700" spc="-385" dirty="0">
                <a:latin typeface="Arial MT"/>
                <a:cs typeface="Arial MT"/>
              </a:rPr>
              <a:t>а.</a:t>
            </a:r>
            <a:endParaRPr sz="170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815"/>
              </a:spcBef>
              <a:buChar char="•"/>
              <a:tabLst>
                <a:tab pos="355600" algn="l"/>
                <a:tab pos="356235" algn="l"/>
              </a:tabLst>
            </a:pPr>
            <a:r>
              <a:rPr sz="1700" spc="-47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700" spc="-755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700" spc="-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700" spc="-770" dirty="0">
                <a:solidFill>
                  <a:srgbClr val="CC0000"/>
                </a:solidFill>
                <a:latin typeface="Arial MT"/>
                <a:cs typeface="Arial MT"/>
              </a:rPr>
              <a:t>б</a:t>
            </a:r>
            <a:r>
              <a:rPr sz="1700" spc="-78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700" spc="-925" dirty="0">
                <a:solidFill>
                  <a:srgbClr val="CC0000"/>
                </a:solidFill>
                <a:latin typeface="Arial MT"/>
                <a:cs typeface="Arial MT"/>
              </a:rPr>
              <a:t>з</a:t>
            </a:r>
            <a:r>
              <a:rPr sz="1700" spc="-75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700" spc="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700" spc="-935" dirty="0">
                <a:latin typeface="Arial MT"/>
                <a:cs typeface="Arial MT"/>
              </a:rPr>
              <a:t>к</a:t>
            </a:r>
            <a:r>
              <a:rPr sz="1700" spc="-650" dirty="0">
                <a:latin typeface="Arial MT"/>
                <a:cs typeface="Arial MT"/>
              </a:rPr>
              <a:t>о</a:t>
            </a:r>
            <a:r>
              <a:rPr sz="1700" spc="-620" dirty="0">
                <a:latin typeface="Arial MT"/>
                <a:cs typeface="Arial MT"/>
              </a:rPr>
              <a:t>м</a:t>
            </a:r>
            <a:r>
              <a:rPr sz="1700" spc="-875" dirty="0">
                <a:latin typeface="Arial MT"/>
                <a:cs typeface="Arial MT"/>
              </a:rPr>
              <a:t>у</a:t>
            </a:r>
            <a:r>
              <a:rPr sz="1700" spc="-770" dirty="0">
                <a:latin typeface="Arial MT"/>
                <a:cs typeface="Arial MT"/>
              </a:rPr>
              <a:t>н</a:t>
            </a:r>
            <a:r>
              <a:rPr sz="1700" spc="-755" dirty="0">
                <a:latin typeface="Arial MT"/>
                <a:cs typeface="Arial MT"/>
              </a:rPr>
              <a:t>и</a:t>
            </a:r>
            <a:r>
              <a:rPr sz="1700" spc="-730" dirty="0">
                <a:latin typeface="Arial MT"/>
                <a:cs typeface="Arial MT"/>
              </a:rPr>
              <a:t>ц</a:t>
            </a:r>
            <a:r>
              <a:rPr sz="1700" spc="-755" dirty="0">
                <a:latin typeface="Arial MT"/>
                <a:cs typeface="Arial MT"/>
              </a:rPr>
              <a:t>и</a:t>
            </a:r>
            <a:r>
              <a:rPr sz="1700" spc="-760" dirty="0">
                <a:latin typeface="Arial MT"/>
                <a:cs typeface="Arial MT"/>
              </a:rPr>
              <a:t>р</a:t>
            </a:r>
            <a:r>
              <a:rPr sz="1700" spc="-755" dirty="0">
                <a:latin typeface="Arial MT"/>
                <a:cs typeface="Arial MT"/>
              </a:rPr>
              <a:t>а</a:t>
            </a:r>
            <a:r>
              <a:rPr sz="1700" spc="30" dirty="0">
                <a:latin typeface="Arial MT"/>
                <a:cs typeface="Arial MT"/>
              </a:rPr>
              <a:t> </a:t>
            </a:r>
            <a:r>
              <a:rPr sz="1700" spc="-805" dirty="0">
                <a:latin typeface="Arial MT"/>
                <a:cs typeface="Arial MT"/>
              </a:rPr>
              <a:t>са</a:t>
            </a:r>
            <a:r>
              <a:rPr sz="1700" spc="10" dirty="0">
                <a:latin typeface="Arial MT"/>
                <a:cs typeface="Arial MT"/>
              </a:rPr>
              <a:t> </a:t>
            </a:r>
            <a:r>
              <a:rPr sz="1700" b="1" spc="20" dirty="0">
                <a:latin typeface="Arial"/>
                <a:cs typeface="Arial"/>
              </a:rPr>
              <a:t>с</a:t>
            </a:r>
            <a:r>
              <a:rPr sz="1700" b="1" spc="-5" dirty="0">
                <a:latin typeface="Arial"/>
                <a:cs typeface="Arial"/>
              </a:rPr>
              <a:t>ак</a:t>
            </a:r>
            <a:r>
              <a:rPr sz="1700" b="1" spc="-40" dirty="0">
                <a:latin typeface="Arial"/>
                <a:cs typeface="Arial"/>
              </a:rPr>
              <a:t>у</a:t>
            </a:r>
            <a:r>
              <a:rPr sz="1700" b="1" spc="-30" dirty="0">
                <a:latin typeface="Arial"/>
                <a:cs typeface="Arial"/>
              </a:rPr>
              <a:t>л</a:t>
            </a:r>
            <a:r>
              <a:rPr sz="1700" b="1" spc="-60" dirty="0">
                <a:latin typeface="Arial"/>
                <a:cs typeface="Arial"/>
              </a:rPr>
              <a:t>у</a:t>
            </a:r>
            <a:r>
              <a:rPr sz="1700" b="1" spc="-5" dirty="0">
                <a:latin typeface="Arial"/>
                <a:cs typeface="Arial"/>
              </a:rPr>
              <a:t>с</a:t>
            </a:r>
            <a:r>
              <a:rPr sz="1700" b="1" spc="-25" dirty="0">
                <a:latin typeface="Arial"/>
                <a:cs typeface="Arial"/>
              </a:rPr>
              <a:t>о</a:t>
            </a:r>
            <a:r>
              <a:rPr sz="1700" b="1" dirty="0">
                <a:latin typeface="Arial"/>
                <a:cs typeface="Arial"/>
              </a:rPr>
              <a:t>м</a:t>
            </a:r>
            <a:endParaRPr sz="17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409"/>
              </a:spcBef>
            </a:pPr>
            <a:r>
              <a:rPr sz="1700" spc="-810" dirty="0">
                <a:latin typeface="Arial MT"/>
                <a:cs typeface="Arial MT"/>
              </a:rPr>
              <a:t>пре</a:t>
            </a:r>
            <a:r>
              <a:rPr sz="1700" spc="-790" dirty="0">
                <a:latin typeface="Arial MT"/>
                <a:cs typeface="Arial MT"/>
              </a:rPr>
              <a:t>к</a:t>
            </a:r>
            <a:r>
              <a:rPr sz="1700" spc="-755" dirty="0">
                <a:latin typeface="Arial MT"/>
                <a:cs typeface="Arial MT"/>
              </a:rPr>
              <a:t>о</a:t>
            </a:r>
            <a:r>
              <a:rPr sz="1700" spc="5" dirty="0">
                <a:latin typeface="Arial MT"/>
                <a:cs typeface="Arial MT"/>
              </a:rPr>
              <a:t> </a:t>
            </a:r>
            <a:r>
              <a:rPr sz="1700" spc="-944" dirty="0">
                <a:latin typeface="Arial MT"/>
                <a:cs typeface="Arial MT"/>
              </a:rPr>
              <a:t>т</a:t>
            </a:r>
            <a:r>
              <a:rPr sz="1700" spc="-765" dirty="0">
                <a:latin typeface="Arial MT"/>
                <a:cs typeface="Arial MT"/>
              </a:rPr>
              <a:t>а</a:t>
            </a:r>
            <a:r>
              <a:rPr sz="1700" spc="-770" dirty="0">
                <a:latin typeface="Arial MT"/>
                <a:cs typeface="Arial MT"/>
              </a:rPr>
              <a:t>н</a:t>
            </a:r>
            <a:r>
              <a:rPr sz="1700" spc="-935" dirty="0">
                <a:latin typeface="Arial MT"/>
                <a:cs typeface="Arial MT"/>
              </a:rPr>
              <a:t>к</a:t>
            </a:r>
            <a:r>
              <a:rPr sz="1700" spc="-925" dirty="0">
                <a:latin typeface="Arial MT"/>
                <a:cs typeface="Arial MT"/>
              </a:rPr>
              <a:t>о</a:t>
            </a:r>
            <a:r>
              <a:rPr sz="1700" spc="-919" dirty="0">
                <a:latin typeface="Arial MT"/>
                <a:cs typeface="Arial MT"/>
              </a:rPr>
              <a:t>г</a:t>
            </a:r>
            <a:r>
              <a:rPr sz="1700" spc="10" dirty="0">
                <a:latin typeface="Arial MT"/>
                <a:cs typeface="Arial MT"/>
              </a:rPr>
              <a:t> </a:t>
            </a:r>
            <a:r>
              <a:rPr sz="1700" spc="-710" dirty="0">
                <a:solidFill>
                  <a:srgbClr val="CC0000"/>
                </a:solidFill>
                <a:latin typeface="Arial MT"/>
                <a:cs typeface="Arial MT"/>
              </a:rPr>
              <a:t>д</a:t>
            </a:r>
            <a:r>
              <a:rPr sz="1700" spc="-875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700" spc="-935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700" spc="-900" dirty="0">
                <a:solidFill>
                  <a:srgbClr val="CC0000"/>
                </a:solidFill>
                <a:latin typeface="Arial MT"/>
                <a:cs typeface="Arial MT"/>
              </a:rPr>
              <a:t>ту</a:t>
            </a:r>
            <a:r>
              <a:rPr sz="1700" spc="-805" dirty="0">
                <a:solidFill>
                  <a:srgbClr val="CC0000"/>
                </a:solidFill>
                <a:latin typeface="Arial MT"/>
                <a:cs typeface="Arial MT"/>
              </a:rPr>
              <a:t>са</a:t>
            </a:r>
            <a:r>
              <a:rPr sz="1700" spc="4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700" spc="-760" dirty="0">
                <a:solidFill>
                  <a:srgbClr val="CC0000"/>
                </a:solidFill>
                <a:latin typeface="Arial MT"/>
                <a:cs typeface="Arial MT"/>
              </a:rPr>
              <a:t>р</a:t>
            </a:r>
            <a:r>
              <a:rPr sz="1700" spc="-78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700" spc="-875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700" spc="-77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700" spc="-75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700" spc="-76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700" spc="-77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700" spc="-805" dirty="0">
                <a:solidFill>
                  <a:srgbClr val="CC0000"/>
                </a:solidFill>
                <a:latin typeface="Arial MT"/>
                <a:cs typeface="Arial MT"/>
              </a:rPr>
              <a:t>са</a:t>
            </a:r>
            <a:r>
              <a:rPr sz="1700" dirty="0">
                <a:latin typeface="Arial MT"/>
                <a:cs typeface="Arial MT"/>
              </a:rPr>
              <a:t>.</a:t>
            </a:r>
            <a:endParaRPr sz="1700">
              <a:latin typeface="Arial MT"/>
              <a:cs typeface="Arial MT"/>
            </a:endParaRPr>
          </a:p>
          <a:p>
            <a:pPr marL="356235" marR="1066800" indent="-343535">
              <a:lnSpc>
                <a:spcPct val="120000"/>
              </a:lnSpc>
              <a:spcBef>
                <a:spcPts val="40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700" b="1" spc="-10" dirty="0">
                <a:latin typeface="Arial"/>
                <a:cs typeface="Arial"/>
              </a:rPr>
              <a:t>Скалу </a:t>
            </a:r>
            <a:r>
              <a:rPr sz="1700" b="1" spc="-5" dirty="0">
                <a:latin typeface="Arial"/>
                <a:cs typeface="Arial"/>
              </a:rPr>
              <a:t>медију </a:t>
            </a:r>
            <a:r>
              <a:rPr sz="1700" spc="-740" dirty="0">
                <a:latin typeface="Arial MT"/>
                <a:cs typeface="Arial MT"/>
              </a:rPr>
              <a:t>испуњава </a:t>
            </a:r>
            <a:r>
              <a:rPr sz="1700" spc="-459" dirty="0">
                <a:latin typeface="Arial MT"/>
                <a:cs typeface="Arial MT"/>
              </a:rPr>
              <a:t> </a:t>
            </a:r>
            <a:r>
              <a:rPr sz="1700" spc="-610" dirty="0">
                <a:solidFill>
                  <a:srgbClr val="CC0000"/>
                </a:solidFill>
                <a:latin typeface="Arial MT"/>
                <a:cs typeface="Arial MT"/>
              </a:rPr>
              <a:t>ендолимфа</a:t>
            </a:r>
            <a:r>
              <a:rPr sz="1700" spc="-610" dirty="0">
                <a:latin typeface="Arial MT"/>
                <a:cs typeface="Arial MT"/>
              </a:rPr>
              <a:t>.</a:t>
            </a:r>
            <a:endParaRPr sz="1700">
              <a:latin typeface="Arial MT"/>
              <a:cs typeface="Arial MT"/>
            </a:endParaRPr>
          </a:p>
          <a:p>
            <a:pPr marL="356235" marR="429895" indent="-343535">
              <a:lnSpc>
                <a:spcPct val="120000"/>
              </a:lnSpc>
              <a:spcBef>
                <a:spcPts val="409"/>
              </a:spcBef>
              <a:buFont typeface="Arial MT"/>
              <a:buChar char="•"/>
              <a:tabLst>
                <a:tab pos="356235" algn="l"/>
                <a:tab pos="356870" algn="l"/>
              </a:tabLst>
            </a:pPr>
            <a:r>
              <a:rPr sz="1700" b="1" spc="-20" dirty="0">
                <a:latin typeface="Arial"/>
                <a:cs typeface="Arial"/>
              </a:rPr>
              <a:t>Горњи</a:t>
            </a:r>
            <a:r>
              <a:rPr sz="1700" b="1" spc="-35" dirty="0">
                <a:latin typeface="Arial"/>
                <a:cs typeface="Arial"/>
              </a:rPr>
              <a:t> </a:t>
            </a:r>
            <a:r>
              <a:rPr sz="1700" b="1" dirty="0">
                <a:latin typeface="Arial"/>
                <a:cs typeface="Arial"/>
              </a:rPr>
              <a:t>спрат</a:t>
            </a:r>
            <a:r>
              <a:rPr sz="1700" b="1" spc="-15" dirty="0">
                <a:latin typeface="Arial"/>
                <a:cs typeface="Arial"/>
              </a:rPr>
              <a:t> </a:t>
            </a:r>
            <a:r>
              <a:rPr sz="1700" dirty="0">
                <a:latin typeface="Arial MT"/>
                <a:cs typeface="Arial MT"/>
              </a:rPr>
              <a:t>(</a:t>
            </a:r>
            <a:r>
              <a:rPr sz="1700" dirty="0">
                <a:solidFill>
                  <a:srgbClr val="CC0000"/>
                </a:solidFill>
                <a:latin typeface="Arial MT"/>
                <a:cs typeface="Arial MT"/>
              </a:rPr>
              <a:t>scala</a:t>
            </a:r>
            <a:r>
              <a:rPr sz="1700" spc="-1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700" dirty="0">
                <a:solidFill>
                  <a:srgbClr val="CC0000"/>
                </a:solidFill>
                <a:latin typeface="Arial MT"/>
                <a:cs typeface="Arial MT"/>
              </a:rPr>
              <a:t>vestibuli</a:t>
            </a:r>
            <a:r>
              <a:rPr sz="1700" dirty="0">
                <a:latin typeface="Arial MT"/>
                <a:cs typeface="Arial MT"/>
              </a:rPr>
              <a:t>)</a:t>
            </a:r>
            <a:r>
              <a:rPr sz="1700" spc="-30" dirty="0">
                <a:latin typeface="Arial MT"/>
                <a:cs typeface="Arial MT"/>
              </a:rPr>
              <a:t> </a:t>
            </a:r>
            <a:r>
              <a:rPr sz="1700" spc="-750" dirty="0">
                <a:latin typeface="Arial MT"/>
                <a:cs typeface="Arial MT"/>
              </a:rPr>
              <a:t>и </a:t>
            </a:r>
            <a:r>
              <a:rPr sz="1700" spc="-459" dirty="0">
                <a:latin typeface="Arial MT"/>
                <a:cs typeface="Arial MT"/>
              </a:rPr>
              <a:t> </a:t>
            </a:r>
            <a:r>
              <a:rPr sz="1700" b="1" dirty="0">
                <a:latin typeface="Arial"/>
                <a:cs typeface="Arial"/>
              </a:rPr>
              <a:t>доњи спрат </a:t>
            </a:r>
            <a:r>
              <a:rPr sz="1700" dirty="0">
                <a:latin typeface="Arial MT"/>
                <a:cs typeface="Arial MT"/>
              </a:rPr>
              <a:t>(</a:t>
            </a:r>
            <a:r>
              <a:rPr sz="1700" dirty="0">
                <a:solidFill>
                  <a:srgbClr val="CC0000"/>
                </a:solidFill>
                <a:latin typeface="Arial MT"/>
                <a:cs typeface="Arial MT"/>
              </a:rPr>
              <a:t>scala </a:t>
            </a:r>
            <a:r>
              <a:rPr sz="1700" spc="-5" dirty="0">
                <a:solidFill>
                  <a:srgbClr val="CC0000"/>
                </a:solidFill>
                <a:latin typeface="Arial MT"/>
                <a:cs typeface="Arial MT"/>
              </a:rPr>
              <a:t>tympani</a:t>
            </a:r>
            <a:r>
              <a:rPr sz="1700" spc="-5" dirty="0">
                <a:latin typeface="Arial MT"/>
                <a:cs typeface="Arial MT"/>
              </a:rPr>
              <a:t>) </a:t>
            </a:r>
            <a:r>
              <a:rPr sz="1700" dirty="0">
                <a:latin typeface="Arial MT"/>
                <a:cs typeface="Arial MT"/>
              </a:rPr>
              <a:t> </a:t>
            </a:r>
            <a:r>
              <a:rPr sz="1700" spc="-755" dirty="0">
                <a:latin typeface="Arial MT"/>
                <a:cs typeface="Arial MT"/>
              </a:rPr>
              <a:t>и</a:t>
            </a:r>
            <a:r>
              <a:rPr sz="1700" spc="-825" dirty="0">
                <a:latin typeface="Arial MT"/>
                <a:cs typeface="Arial MT"/>
              </a:rPr>
              <a:t>сп</a:t>
            </a:r>
            <a:r>
              <a:rPr sz="1700" spc="-850" dirty="0">
                <a:latin typeface="Arial MT"/>
                <a:cs typeface="Arial MT"/>
              </a:rPr>
              <a:t>у</a:t>
            </a:r>
            <a:r>
              <a:rPr sz="1700" spc="-325" dirty="0">
                <a:latin typeface="Arial MT"/>
                <a:cs typeface="Arial MT"/>
              </a:rPr>
              <a:t>њ</a:t>
            </a:r>
            <a:r>
              <a:rPr sz="1700" spc="-765" dirty="0">
                <a:latin typeface="Arial MT"/>
                <a:cs typeface="Arial MT"/>
              </a:rPr>
              <a:t>е</a:t>
            </a:r>
            <a:r>
              <a:rPr sz="1700" spc="-770" dirty="0">
                <a:latin typeface="Arial MT"/>
                <a:cs typeface="Arial MT"/>
              </a:rPr>
              <a:t>н</a:t>
            </a:r>
            <a:r>
              <a:rPr sz="1700" spc="-750" dirty="0">
                <a:latin typeface="Arial MT"/>
                <a:cs typeface="Arial MT"/>
              </a:rPr>
              <a:t>и</a:t>
            </a:r>
            <a:r>
              <a:rPr sz="1700" spc="35" dirty="0">
                <a:latin typeface="Arial MT"/>
                <a:cs typeface="Arial MT"/>
              </a:rPr>
              <a:t> </a:t>
            </a:r>
            <a:r>
              <a:rPr sz="1700" spc="-850" dirty="0">
                <a:latin typeface="Arial MT"/>
                <a:cs typeface="Arial MT"/>
              </a:rPr>
              <a:t>су</a:t>
            </a:r>
            <a:r>
              <a:rPr sz="1700" spc="-5" dirty="0">
                <a:latin typeface="Arial MT"/>
                <a:cs typeface="Arial MT"/>
              </a:rPr>
              <a:t> </a:t>
            </a:r>
            <a:r>
              <a:rPr sz="1700" spc="-760" dirty="0">
                <a:solidFill>
                  <a:srgbClr val="CC0000"/>
                </a:solidFill>
                <a:latin typeface="Arial MT"/>
                <a:cs typeface="Arial MT"/>
              </a:rPr>
              <a:t>пер</a:t>
            </a:r>
            <a:r>
              <a:rPr sz="1700" spc="-76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700" spc="-710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700" spc="-75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700" spc="-530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700" spc="-300" dirty="0">
                <a:solidFill>
                  <a:srgbClr val="CC0000"/>
                </a:solidFill>
                <a:latin typeface="Arial MT"/>
                <a:cs typeface="Arial MT"/>
              </a:rPr>
              <a:t>ф</a:t>
            </a:r>
            <a:r>
              <a:rPr sz="1700" spc="-650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700" spc="-640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700" dirty="0">
                <a:latin typeface="Arial MT"/>
                <a:cs typeface="Arial MT"/>
              </a:rPr>
              <a:t>.</a:t>
            </a:r>
            <a:endParaRPr sz="1700">
              <a:latin typeface="Arial MT"/>
              <a:cs typeface="Arial MT"/>
            </a:endParaRPr>
          </a:p>
          <a:p>
            <a:pPr marL="356870" marR="45085" indent="-343535">
              <a:lnSpc>
                <a:spcPct val="120000"/>
              </a:lnSpc>
              <a:spcBef>
                <a:spcPts val="405"/>
              </a:spcBef>
              <a:buChar char="•"/>
              <a:tabLst>
                <a:tab pos="356870" algn="l"/>
                <a:tab pos="357505" algn="l"/>
              </a:tabLst>
            </a:pPr>
            <a:r>
              <a:rPr sz="1700" spc="-380" dirty="0">
                <a:latin typeface="Arial MT"/>
                <a:cs typeface="Arial MT"/>
              </a:rPr>
              <a:t>О</a:t>
            </a:r>
            <a:r>
              <a:rPr sz="1700" spc="-825" dirty="0">
                <a:latin typeface="Arial MT"/>
                <a:cs typeface="Arial MT"/>
              </a:rPr>
              <a:t>в</a:t>
            </a:r>
            <a:r>
              <a:rPr sz="1700" spc="-755" dirty="0">
                <a:latin typeface="Arial MT"/>
                <a:cs typeface="Arial MT"/>
              </a:rPr>
              <a:t>а</a:t>
            </a:r>
            <a:r>
              <a:rPr sz="1700" spc="15" dirty="0">
                <a:latin typeface="Arial MT"/>
                <a:cs typeface="Arial MT"/>
              </a:rPr>
              <a:t> </a:t>
            </a:r>
            <a:r>
              <a:rPr sz="1700" spc="-710" dirty="0">
                <a:latin typeface="Arial MT"/>
                <a:cs typeface="Arial MT"/>
              </a:rPr>
              <a:t>д</a:t>
            </a:r>
            <a:r>
              <a:rPr sz="1700" spc="-825" dirty="0">
                <a:latin typeface="Arial MT"/>
                <a:cs typeface="Arial MT"/>
              </a:rPr>
              <a:t>в</a:t>
            </a:r>
            <a:r>
              <a:rPr sz="1700" spc="-755" dirty="0">
                <a:latin typeface="Arial MT"/>
                <a:cs typeface="Arial MT"/>
              </a:rPr>
              <a:t>а</a:t>
            </a:r>
            <a:r>
              <a:rPr sz="1700" spc="-5" dirty="0">
                <a:latin typeface="Arial MT"/>
                <a:cs typeface="Arial MT"/>
              </a:rPr>
              <a:t> </a:t>
            </a:r>
            <a:r>
              <a:rPr sz="1700" spc="-785" dirty="0">
                <a:latin typeface="Arial MT"/>
                <a:cs typeface="Arial MT"/>
              </a:rPr>
              <a:t>спр</a:t>
            </a:r>
            <a:r>
              <a:rPr sz="1700" spc="-825" dirty="0">
                <a:latin typeface="Arial MT"/>
                <a:cs typeface="Arial MT"/>
              </a:rPr>
              <a:t>а</a:t>
            </a:r>
            <a:r>
              <a:rPr sz="1700" spc="-944" dirty="0">
                <a:latin typeface="Arial MT"/>
                <a:cs typeface="Arial MT"/>
              </a:rPr>
              <a:t>т</a:t>
            </a:r>
            <a:r>
              <a:rPr sz="1700" spc="-755" dirty="0">
                <a:latin typeface="Arial MT"/>
                <a:cs typeface="Arial MT"/>
              </a:rPr>
              <a:t>а</a:t>
            </a:r>
            <a:r>
              <a:rPr sz="1700" spc="10" dirty="0">
                <a:latin typeface="Arial MT"/>
                <a:cs typeface="Arial MT"/>
              </a:rPr>
              <a:t> </a:t>
            </a:r>
            <a:r>
              <a:rPr sz="1700" b="1" spc="-25" dirty="0">
                <a:latin typeface="Arial"/>
                <a:cs typeface="Arial"/>
              </a:rPr>
              <a:t>ко</a:t>
            </a:r>
            <a:r>
              <a:rPr sz="1700" b="1" spc="-30" dirty="0">
                <a:latin typeface="Arial"/>
                <a:cs typeface="Arial"/>
              </a:rPr>
              <a:t>м</a:t>
            </a:r>
            <a:r>
              <a:rPr sz="1700" b="1" spc="-15" dirty="0">
                <a:latin typeface="Arial"/>
                <a:cs typeface="Arial"/>
              </a:rPr>
              <a:t>у</a:t>
            </a:r>
            <a:r>
              <a:rPr sz="1700" b="1" dirty="0">
                <a:latin typeface="Arial"/>
                <a:cs typeface="Arial"/>
              </a:rPr>
              <a:t>н</a:t>
            </a:r>
            <a:r>
              <a:rPr sz="1700" b="1" spc="-5" dirty="0">
                <a:latin typeface="Arial"/>
                <a:cs typeface="Arial"/>
              </a:rPr>
              <a:t>ици</a:t>
            </a:r>
            <a:r>
              <a:rPr sz="1700" b="1" dirty="0">
                <a:latin typeface="Arial"/>
                <a:cs typeface="Arial"/>
              </a:rPr>
              <a:t>р</a:t>
            </a:r>
            <a:r>
              <a:rPr sz="1700" b="1" spc="-5" dirty="0">
                <a:latin typeface="Arial"/>
                <a:cs typeface="Arial"/>
              </a:rPr>
              <a:t>ај</a:t>
            </a:r>
            <a:r>
              <a:rPr sz="1700" b="1" dirty="0">
                <a:latin typeface="Arial"/>
                <a:cs typeface="Arial"/>
              </a:rPr>
              <a:t>у</a:t>
            </a:r>
            <a:r>
              <a:rPr sz="1700" b="1" spc="30" dirty="0">
                <a:latin typeface="Arial"/>
                <a:cs typeface="Arial"/>
              </a:rPr>
              <a:t> </a:t>
            </a:r>
            <a:r>
              <a:rPr sz="1700" b="1" dirty="0">
                <a:latin typeface="Arial"/>
                <a:cs typeface="Arial"/>
              </a:rPr>
              <a:t>на  </a:t>
            </a:r>
            <a:r>
              <a:rPr sz="1700" b="1" spc="-5" dirty="0">
                <a:latin typeface="Arial"/>
                <a:cs typeface="Arial"/>
              </a:rPr>
              <a:t>в</a:t>
            </a:r>
            <a:r>
              <a:rPr sz="1700" b="1" spc="-25" dirty="0">
                <a:latin typeface="Arial"/>
                <a:cs typeface="Arial"/>
              </a:rPr>
              <a:t>р</a:t>
            </a:r>
            <a:r>
              <a:rPr sz="1700" b="1" spc="20" dirty="0">
                <a:latin typeface="Arial"/>
                <a:cs typeface="Arial"/>
              </a:rPr>
              <a:t>х</a:t>
            </a:r>
            <a:r>
              <a:rPr sz="1700" b="1" dirty="0">
                <a:latin typeface="Arial"/>
                <a:cs typeface="Arial"/>
              </a:rPr>
              <a:t>у</a:t>
            </a:r>
            <a:r>
              <a:rPr sz="1700" b="1" spc="5" dirty="0">
                <a:latin typeface="Arial"/>
                <a:cs typeface="Arial"/>
              </a:rPr>
              <a:t> </a:t>
            </a:r>
            <a:r>
              <a:rPr sz="1700" b="1" dirty="0">
                <a:latin typeface="Arial"/>
                <a:cs typeface="Arial"/>
              </a:rPr>
              <a:t>п</a:t>
            </a:r>
            <a:r>
              <a:rPr sz="1700" b="1" spc="10" dirty="0">
                <a:latin typeface="Arial"/>
                <a:cs typeface="Arial"/>
              </a:rPr>
              <a:t>у</a:t>
            </a:r>
            <a:r>
              <a:rPr sz="1700" b="1" spc="25" dirty="0">
                <a:latin typeface="Arial"/>
                <a:cs typeface="Arial"/>
              </a:rPr>
              <a:t>ж</a:t>
            </a:r>
            <a:r>
              <a:rPr sz="1700" b="1" dirty="0">
                <a:latin typeface="Arial"/>
                <a:cs typeface="Arial"/>
              </a:rPr>
              <a:t>а</a:t>
            </a:r>
            <a:r>
              <a:rPr sz="1700" b="1" spc="-5" dirty="0">
                <a:latin typeface="Arial"/>
                <a:cs typeface="Arial"/>
              </a:rPr>
              <a:t> </a:t>
            </a:r>
            <a:r>
              <a:rPr sz="1700" spc="-810" dirty="0">
                <a:latin typeface="Arial MT"/>
                <a:cs typeface="Arial MT"/>
              </a:rPr>
              <a:t>пре</a:t>
            </a:r>
            <a:r>
              <a:rPr sz="1700" spc="-790" dirty="0">
                <a:latin typeface="Arial MT"/>
                <a:cs typeface="Arial MT"/>
              </a:rPr>
              <a:t>к</a:t>
            </a:r>
            <a:r>
              <a:rPr sz="1700" spc="-755" dirty="0">
                <a:latin typeface="Arial MT"/>
                <a:cs typeface="Arial MT"/>
              </a:rPr>
              <a:t>о</a:t>
            </a:r>
            <a:r>
              <a:rPr sz="1700" spc="5" dirty="0">
                <a:latin typeface="Arial MT"/>
                <a:cs typeface="Arial MT"/>
              </a:rPr>
              <a:t> </a:t>
            </a:r>
            <a:r>
              <a:rPr sz="1700" spc="-800" dirty="0">
                <a:latin typeface="Arial MT"/>
                <a:cs typeface="Arial MT"/>
              </a:rPr>
              <a:t>с</a:t>
            </a:r>
            <a:r>
              <a:rPr sz="1700" spc="-810" dirty="0">
                <a:latin typeface="Arial MT"/>
                <a:cs typeface="Arial MT"/>
              </a:rPr>
              <a:t>ић</a:t>
            </a:r>
            <a:r>
              <a:rPr sz="1700" spc="-830" dirty="0">
                <a:latin typeface="Arial MT"/>
                <a:cs typeface="Arial MT"/>
              </a:rPr>
              <a:t>у</a:t>
            </a:r>
            <a:r>
              <a:rPr sz="1700" spc="-335" dirty="0">
                <a:latin typeface="Arial MT"/>
                <a:cs typeface="Arial MT"/>
              </a:rPr>
              <a:t>ш</a:t>
            </a:r>
            <a:r>
              <a:rPr sz="1700" spc="-770" dirty="0">
                <a:latin typeface="Arial MT"/>
                <a:cs typeface="Arial MT"/>
              </a:rPr>
              <a:t>н</a:t>
            </a:r>
            <a:r>
              <a:rPr sz="1700" spc="-925" dirty="0">
                <a:latin typeface="Arial MT"/>
                <a:cs typeface="Arial MT"/>
              </a:rPr>
              <a:t>о</a:t>
            </a:r>
            <a:r>
              <a:rPr sz="1700" spc="-919" dirty="0">
                <a:latin typeface="Arial MT"/>
                <a:cs typeface="Arial MT"/>
              </a:rPr>
              <a:t>г</a:t>
            </a:r>
            <a:r>
              <a:rPr sz="1700" spc="20" dirty="0">
                <a:latin typeface="Arial MT"/>
                <a:cs typeface="Arial MT"/>
              </a:rPr>
              <a:t> </a:t>
            </a:r>
            <a:r>
              <a:rPr sz="1700" spc="-795" dirty="0">
                <a:latin typeface="Arial MT"/>
                <a:cs typeface="Arial MT"/>
              </a:rPr>
              <a:t>о</a:t>
            </a:r>
            <a:r>
              <a:rPr sz="1700" spc="-860" dirty="0">
                <a:latin typeface="Arial MT"/>
                <a:cs typeface="Arial MT"/>
              </a:rPr>
              <a:t>т</a:t>
            </a:r>
            <a:r>
              <a:rPr sz="1700" spc="-890" dirty="0">
                <a:latin typeface="Arial MT"/>
                <a:cs typeface="Arial MT"/>
              </a:rPr>
              <a:t>в</a:t>
            </a:r>
            <a:r>
              <a:rPr sz="1700" spc="-540" dirty="0">
                <a:latin typeface="Arial MT"/>
                <a:cs typeface="Arial MT"/>
              </a:rPr>
              <a:t>ора  </a:t>
            </a:r>
            <a:r>
              <a:rPr sz="1700" spc="-865" dirty="0">
                <a:latin typeface="Arial MT"/>
                <a:cs typeface="Arial MT"/>
              </a:rPr>
              <a:t>з</a:t>
            </a:r>
            <a:r>
              <a:rPr sz="1700" spc="-890" dirty="0">
                <a:latin typeface="Arial MT"/>
                <a:cs typeface="Arial MT"/>
              </a:rPr>
              <a:t>в</a:t>
            </a:r>
            <a:r>
              <a:rPr sz="1700" spc="-765" dirty="0">
                <a:latin typeface="Arial MT"/>
                <a:cs typeface="Arial MT"/>
              </a:rPr>
              <a:t>а</a:t>
            </a:r>
            <a:r>
              <a:rPr sz="1700" spc="-770" dirty="0">
                <a:latin typeface="Arial MT"/>
                <a:cs typeface="Arial MT"/>
              </a:rPr>
              <a:t>н</a:t>
            </a:r>
            <a:r>
              <a:rPr sz="1700" spc="-925" dirty="0">
                <a:latin typeface="Arial MT"/>
                <a:cs typeface="Arial MT"/>
              </a:rPr>
              <a:t>о</a:t>
            </a:r>
            <a:r>
              <a:rPr sz="1700" spc="-919" dirty="0">
                <a:latin typeface="Arial MT"/>
                <a:cs typeface="Arial MT"/>
              </a:rPr>
              <a:t>г</a:t>
            </a:r>
            <a:r>
              <a:rPr sz="1700" spc="10" dirty="0">
                <a:latin typeface="Arial MT"/>
                <a:cs typeface="Arial MT"/>
              </a:rPr>
              <a:t> </a:t>
            </a:r>
            <a:r>
              <a:rPr sz="1700" spc="-890" dirty="0">
                <a:solidFill>
                  <a:srgbClr val="CC0000"/>
                </a:solidFill>
                <a:latin typeface="Arial MT"/>
                <a:cs typeface="Arial MT"/>
              </a:rPr>
              <a:t>х</a:t>
            </a:r>
            <a:r>
              <a:rPr sz="1700" spc="-81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700" spc="-710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700" spc="-75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700" spc="-935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700" spc="-795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700" spc="-740" dirty="0">
                <a:solidFill>
                  <a:srgbClr val="CC0000"/>
                </a:solidFill>
                <a:latin typeface="Arial MT"/>
                <a:cs typeface="Arial MT"/>
              </a:rPr>
              <a:t>трем</a:t>
            </a:r>
            <a:r>
              <a:rPr sz="1700" spc="-76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700" dirty="0">
                <a:latin typeface="Arial MT"/>
                <a:cs typeface="Arial MT"/>
              </a:rPr>
              <a:t>.</a:t>
            </a:r>
            <a:endParaRPr sz="170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613275" y="1690687"/>
            <a:ext cx="4145279" cy="4196080"/>
            <a:chOff x="4613275" y="1690687"/>
            <a:chExt cx="4145279" cy="419608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29108" y="1706549"/>
              <a:ext cx="4125903" cy="417668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618037" y="1695450"/>
              <a:ext cx="4135754" cy="4186554"/>
            </a:xfrm>
            <a:custGeom>
              <a:avLst/>
              <a:gdLst/>
              <a:ahLst/>
              <a:cxnLst/>
              <a:rect l="l" t="t" r="r" b="b"/>
              <a:pathLst>
                <a:path w="4135754" h="4186554">
                  <a:moveTo>
                    <a:pt x="0" y="0"/>
                  </a:moveTo>
                  <a:lnTo>
                    <a:pt x="4135437" y="0"/>
                  </a:lnTo>
                  <a:lnTo>
                    <a:pt x="4135437" y="4186237"/>
                  </a:lnTo>
                  <a:lnTo>
                    <a:pt x="0" y="418623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50007861"/>
      </p:ext>
    </p:extLst>
  </p:cSld>
  <p:clrMapOvr>
    <a:masterClrMapping/>
  </p:clrMapOvr>
  <p:transition spd="med">
    <p:wipe dir="r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71698" y="546925"/>
            <a:ext cx="37985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05" dirty="0"/>
              <a:t>К</a:t>
            </a:r>
            <a:r>
              <a:rPr spc="-1635" dirty="0"/>
              <a:t>о</a:t>
            </a:r>
            <a:r>
              <a:rPr spc="-1800" dirty="0"/>
              <a:t>х</a:t>
            </a:r>
            <a:r>
              <a:rPr spc="-1505" dirty="0"/>
              <a:t>л</a:t>
            </a:r>
            <a:r>
              <a:rPr spc="-1600" dirty="0"/>
              <a:t>еарни</a:t>
            </a:r>
            <a:r>
              <a:rPr spc="-30" dirty="0"/>
              <a:t> </a:t>
            </a:r>
            <a:r>
              <a:rPr spc="-1505" dirty="0"/>
              <a:t>д</a:t>
            </a:r>
            <a:r>
              <a:rPr spc="-1800" dirty="0"/>
              <a:t>у</a:t>
            </a:r>
            <a:r>
              <a:rPr spc="-1995" dirty="0"/>
              <a:t>к</a:t>
            </a:r>
            <a:r>
              <a:rPr spc="-1925" dirty="0"/>
              <a:t>т</a:t>
            </a:r>
            <a:r>
              <a:rPr spc="-1839" dirty="0"/>
              <a:t>у</a:t>
            </a:r>
            <a:r>
              <a:rPr spc="-1800" dirty="0"/>
              <a:t>с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633912" y="1690687"/>
            <a:ext cx="4145279" cy="4196080"/>
            <a:chOff x="4633912" y="1690687"/>
            <a:chExt cx="4145279" cy="41960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49746" y="1706549"/>
              <a:ext cx="4125889" cy="417668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33912" y="1690687"/>
              <a:ext cx="4144962" cy="419576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638675" y="1695450"/>
              <a:ext cx="4132579" cy="4186554"/>
            </a:xfrm>
            <a:custGeom>
              <a:avLst/>
              <a:gdLst/>
              <a:ahLst/>
              <a:cxnLst/>
              <a:rect l="l" t="t" r="r" b="b"/>
              <a:pathLst>
                <a:path w="4132579" h="4186554">
                  <a:moveTo>
                    <a:pt x="0" y="0"/>
                  </a:moveTo>
                  <a:lnTo>
                    <a:pt x="4132262" y="0"/>
                  </a:lnTo>
                  <a:lnTo>
                    <a:pt x="4132262" y="4186237"/>
                  </a:lnTo>
                  <a:lnTo>
                    <a:pt x="0" y="418623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74027" y="1693608"/>
            <a:ext cx="3919854" cy="4305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08915" indent="-342900">
              <a:lnSpc>
                <a:spcPct val="125000"/>
              </a:lnSpc>
              <a:spcBef>
                <a:spcPts val="100"/>
              </a:spcBef>
              <a:buClr>
                <a:srgbClr val="0000FF"/>
              </a:buClr>
              <a:buSzPct val="69444"/>
              <a:buFont typeface="Wingdings"/>
              <a:buChar char=""/>
              <a:tabLst>
                <a:tab pos="354965" algn="l"/>
                <a:tab pos="355600" algn="l"/>
              </a:tabLst>
            </a:pPr>
            <a:r>
              <a:rPr sz="1800" spc="-509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975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800" spc="-785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770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869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800" spc="-86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855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98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б</a:t>
            </a:r>
            <a:r>
              <a:rPr sz="1800" spc="-96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b="1" dirty="0">
                <a:latin typeface="Arial"/>
                <a:cs typeface="Arial"/>
              </a:rPr>
              <a:t>б</a:t>
            </a:r>
            <a:r>
              <a:rPr sz="1800" b="1" spc="15" dirty="0">
                <a:latin typeface="Arial"/>
                <a:cs typeface="Arial"/>
              </a:rPr>
              <a:t>а</a:t>
            </a:r>
            <a:r>
              <a:rPr sz="1800" b="1" spc="5" dirty="0">
                <a:latin typeface="Arial"/>
                <a:cs typeface="Arial"/>
              </a:rPr>
              <a:t>з</a:t>
            </a:r>
            <a:r>
              <a:rPr sz="1800" b="1" dirty="0">
                <a:latin typeface="Arial"/>
                <a:cs typeface="Arial"/>
              </a:rPr>
              <a:t>и  </a:t>
            </a:r>
            <a:r>
              <a:rPr sz="1800" b="1" spc="5" dirty="0">
                <a:latin typeface="Arial"/>
                <a:cs typeface="Arial"/>
              </a:rPr>
              <a:t>пу</a:t>
            </a:r>
            <a:r>
              <a:rPr sz="1800" b="1" spc="15" dirty="0">
                <a:latin typeface="Arial"/>
                <a:cs typeface="Arial"/>
              </a:rPr>
              <a:t>ж</a:t>
            </a:r>
            <a:r>
              <a:rPr sz="1800" b="1" dirty="0">
                <a:latin typeface="Arial"/>
                <a:cs typeface="Arial"/>
              </a:rPr>
              <a:t>а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72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о</a:t>
            </a:r>
            <a:r>
              <a:rPr sz="1800" spc="-790" dirty="0">
                <a:latin typeface="Arial MT"/>
                <a:cs typeface="Arial MT"/>
              </a:rPr>
              <a:t>б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о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869" dirty="0">
                <a:latin typeface="Arial MT"/>
                <a:cs typeface="Arial MT"/>
              </a:rPr>
              <a:t>в</a:t>
            </a:r>
            <a:r>
              <a:rPr sz="1800" spc="-810" dirty="0">
                <a:latin typeface="Arial MT"/>
                <a:cs typeface="Arial MT"/>
              </a:rPr>
              <a:t>ар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470" dirty="0">
                <a:latin typeface="Arial MT"/>
                <a:cs typeface="Arial MT"/>
              </a:rPr>
              <a:t>у 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44" dirty="0">
                <a:latin typeface="Arial MT"/>
                <a:cs typeface="Arial MT"/>
              </a:rPr>
              <a:t>е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69" dirty="0">
                <a:latin typeface="Arial MT"/>
                <a:cs typeface="Arial MT"/>
              </a:rPr>
              <a:t>в</a:t>
            </a:r>
            <a:r>
              <a:rPr sz="1800" spc="-1010" dirty="0">
                <a:latin typeface="Arial MT"/>
                <a:cs typeface="Arial MT"/>
              </a:rPr>
              <a:t>ор</a:t>
            </a:r>
            <a:r>
              <a:rPr sz="1800" spc="-1005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20" dirty="0">
                <a:latin typeface="Arial MT"/>
                <a:cs typeface="Arial MT"/>
              </a:rPr>
              <a:t> </a:t>
            </a:r>
            <a:r>
              <a:rPr sz="1800" spc="-990" dirty="0">
                <a:latin typeface="Arial MT"/>
                <a:cs typeface="Arial MT"/>
              </a:rPr>
              <a:t>к</a:t>
            </a:r>
            <a:r>
              <a:rPr sz="1800" spc="-590" dirty="0">
                <a:latin typeface="Arial MT"/>
                <a:cs typeface="Arial MT"/>
              </a:rPr>
              <a:t>о</a:t>
            </a:r>
            <a:r>
              <a:rPr sz="1800" spc="-585" dirty="0">
                <a:latin typeface="Arial MT"/>
                <a:cs typeface="Arial MT"/>
              </a:rPr>
              <a:t>ш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15" dirty="0">
                <a:latin typeface="Arial MT"/>
                <a:cs typeface="Arial MT"/>
              </a:rPr>
              <a:t>а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985" dirty="0">
                <a:latin typeface="Arial MT"/>
                <a:cs typeface="Arial MT"/>
              </a:rPr>
              <a:t>о</a:t>
            </a:r>
            <a:r>
              <a:rPr sz="1800" spc="-975" dirty="0">
                <a:latin typeface="Arial MT"/>
                <a:cs typeface="Arial MT"/>
              </a:rPr>
              <a:t>г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35" dirty="0">
                <a:latin typeface="Arial MT"/>
                <a:cs typeface="Arial MT"/>
              </a:rPr>
              <a:t>а</a:t>
            </a:r>
            <a:r>
              <a:rPr sz="1800" spc="-825" dirty="0">
                <a:latin typeface="Arial MT"/>
                <a:cs typeface="Arial MT"/>
              </a:rPr>
              <a:t>в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00" dirty="0">
                <a:latin typeface="Arial MT"/>
                <a:cs typeface="Arial MT"/>
              </a:rPr>
              <a:t>и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409" dirty="0">
                <a:latin typeface="Arial MT"/>
                <a:cs typeface="Arial MT"/>
              </a:rPr>
              <a:t>а.</a:t>
            </a:r>
            <a:endParaRPr sz="1800">
              <a:latin typeface="Arial MT"/>
              <a:cs typeface="Arial MT"/>
            </a:endParaRPr>
          </a:p>
          <a:p>
            <a:pPr marL="355600" marR="208915" indent="-342900">
              <a:lnSpc>
                <a:spcPct val="125000"/>
              </a:lnSpc>
              <a:spcBef>
                <a:spcPts val="430"/>
              </a:spcBef>
              <a:buClr>
                <a:srgbClr val="0000FF"/>
              </a:buClr>
              <a:buSzPct val="69444"/>
              <a:buFont typeface="Wingdings"/>
              <a:buChar char=""/>
              <a:tabLst>
                <a:tab pos="354965" algn="l"/>
                <a:tab pos="355600" algn="l"/>
              </a:tabLst>
            </a:pPr>
            <a:r>
              <a:rPr sz="1800" spc="-509" dirty="0">
                <a:latin typeface="Arial MT"/>
                <a:cs typeface="Arial MT"/>
              </a:rPr>
              <a:t>С</a:t>
            </a:r>
            <a:r>
              <a:rPr sz="1800" spc="-975" dirty="0">
                <a:latin typeface="Arial MT"/>
                <a:cs typeface="Arial MT"/>
              </a:rPr>
              <a:t>к</a:t>
            </a:r>
            <a:r>
              <a:rPr sz="1800" spc="-810" dirty="0">
                <a:latin typeface="Arial MT"/>
                <a:cs typeface="Arial MT"/>
              </a:rPr>
              <a:t>а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680" dirty="0">
                <a:latin typeface="Arial MT"/>
                <a:cs typeface="Arial MT"/>
              </a:rPr>
              <a:t>и</a:t>
            </a:r>
            <a:r>
              <a:rPr sz="1800" spc="-685" dirty="0">
                <a:latin typeface="Arial MT"/>
                <a:cs typeface="Arial MT"/>
              </a:rPr>
              <a:t>м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10" dirty="0">
                <a:latin typeface="Arial MT"/>
                <a:cs typeface="Arial MT"/>
              </a:rPr>
              <a:t>а</a:t>
            </a:r>
            <a:r>
              <a:rPr sz="1800" spc="-535" dirty="0">
                <a:latin typeface="Arial MT"/>
                <a:cs typeface="Arial MT"/>
              </a:rPr>
              <a:t>ни,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805" dirty="0">
                <a:latin typeface="Arial MT"/>
                <a:cs typeface="Arial MT"/>
              </a:rPr>
              <a:t>на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850" dirty="0">
                <a:latin typeface="Arial MT"/>
                <a:cs typeface="Arial MT"/>
              </a:rPr>
              <a:t>ис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10" dirty="0">
                <a:latin typeface="Arial MT"/>
                <a:cs typeface="Arial MT"/>
              </a:rPr>
              <a:t>о</a:t>
            </a:r>
            <a:r>
              <a:rPr sz="1800" spc="-565" dirty="0">
                <a:latin typeface="Arial MT"/>
                <a:cs typeface="Arial MT"/>
              </a:rPr>
              <a:t>м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815" dirty="0">
                <a:latin typeface="Arial MT"/>
                <a:cs typeface="Arial MT"/>
              </a:rPr>
              <a:t>ни</a:t>
            </a:r>
            <a:r>
              <a:rPr sz="1800" spc="-840" dirty="0">
                <a:latin typeface="Arial MT"/>
                <a:cs typeface="Arial MT"/>
              </a:rPr>
              <a:t>в</a:t>
            </a:r>
            <a:r>
              <a:rPr sz="1800" spc="-830" dirty="0">
                <a:latin typeface="Arial MT"/>
                <a:cs typeface="Arial MT"/>
              </a:rPr>
              <a:t>о</a:t>
            </a:r>
            <a:r>
              <a:rPr sz="1800" spc="-470" dirty="0">
                <a:latin typeface="Arial MT"/>
                <a:cs typeface="Arial MT"/>
              </a:rPr>
              <a:t>у  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750" dirty="0">
                <a:latin typeface="Arial MT"/>
                <a:cs typeface="Arial MT"/>
              </a:rPr>
              <a:t>д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б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spc="-770" dirty="0">
                <a:latin typeface="Arial MT"/>
                <a:cs typeface="Arial MT"/>
              </a:rPr>
              <a:t>б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925" dirty="0">
                <a:latin typeface="Arial MT"/>
                <a:cs typeface="Arial MT"/>
              </a:rPr>
              <a:t>у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170" dirty="0">
                <a:latin typeface="Arial MT"/>
                <a:cs typeface="Arial MT"/>
              </a:rPr>
              <a:t>љ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20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b="1" dirty="0">
                <a:latin typeface="Arial"/>
                <a:cs typeface="Arial"/>
              </a:rPr>
              <a:t>о</a:t>
            </a:r>
            <a:r>
              <a:rPr sz="1800" b="1" spc="-5" dirty="0">
                <a:latin typeface="Arial"/>
                <a:cs typeface="Arial"/>
              </a:rPr>
              <a:t>к</a:t>
            </a:r>
            <a:r>
              <a:rPr sz="1800" b="1" spc="-20" dirty="0">
                <a:latin typeface="Arial"/>
                <a:cs typeface="Arial"/>
              </a:rPr>
              <a:t>ру</a:t>
            </a:r>
            <a:r>
              <a:rPr sz="1800" b="1" spc="-55" dirty="0">
                <a:latin typeface="Arial"/>
                <a:cs typeface="Arial"/>
              </a:rPr>
              <a:t>г</a:t>
            </a:r>
            <a:r>
              <a:rPr sz="1800" b="1" spc="-5" dirty="0">
                <a:latin typeface="Arial"/>
                <a:cs typeface="Arial"/>
              </a:rPr>
              <a:t>л</a:t>
            </a:r>
            <a:r>
              <a:rPr sz="1800" b="1" dirty="0">
                <a:latin typeface="Arial"/>
                <a:cs typeface="Arial"/>
              </a:rPr>
              <a:t>и  </a:t>
            </a:r>
            <a:r>
              <a:rPr sz="1800" b="1" spc="-10" dirty="0">
                <a:latin typeface="Arial"/>
                <a:cs typeface="Arial"/>
              </a:rPr>
              <a:t>прозор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spc="-5" dirty="0">
                <a:latin typeface="Arial MT"/>
                <a:cs typeface="Arial MT"/>
              </a:rPr>
              <a:t>(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membrana</a:t>
            </a:r>
            <a:r>
              <a:rPr sz="1800" spc="1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tympani 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s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e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c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unda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r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i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a</a:t>
            </a:r>
            <a:r>
              <a:rPr sz="1800" dirty="0">
                <a:latin typeface="Arial MT"/>
                <a:cs typeface="Arial MT"/>
              </a:rPr>
              <a:t>)</a:t>
            </a:r>
            <a:r>
              <a:rPr sz="1800" spc="25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30" dirty="0">
                <a:latin typeface="Arial MT"/>
                <a:cs typeface="Arial MT"/>
              </a:rPr>
              <a:t>а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825" dirty="0">
                <a:latin typeface="Arial MT"/>
                <a:cs typeface="Arial MT"/>
              </a:rPr>
              <a:t>а</a:t>
            </a:r>
            <a:r>
              <a:rPr sz="1800" spc="-819" dirty="0">
                <a:latin typeface="Arial MT"/>
                <a:cs typeface="Arial MT"/>
              </a:rPr>
              <a:t>п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20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785" dirty="0">
                <a:latin typeface="Arial MT"/>
                <a:cs typeface="Arial MT"/>
              </a:rPr>
              <a:t>а</a:t>
            </a:r>
            <a:r>
              <a:rPr sz="1800" spc="-775" dirty="0">
                <a:latin typeface="Arial MT"/>
                <a:cs typeface="Arial MT"/>
              </a:rPr>
              <a:t>д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340" dirty="0">
                <a:latin typeface="Arial MT"/>
                <a:cs typeface="Arial MT"/>
              </a:rPr>
              <a:t>њ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5080" indent="-342900">
              <a:lnSpc>
                <a:spcPct val="125000"/>
              </a:lnSpc>
              <a:spcBef>
                <a:spcPts val="434"/>
              </a:spcBef>
              <a:buClr>
                <a:srgbClr val="0000FF"/>
              </a:buClr>
              <a:buSzPct val="69444"/>
              <a:buFont typeface="Wingdings"/>
              <a:buChar char=""/>
              <a:tabLst>
                <a:tab pos="354965" algn="l"/>
                <a:tab pos="355600" algn="l"/>
              </a:tabLst>
            </a:pPr>
            <a:r>
              <a:rPr sz="1800" b="1" dirty="0">
                <a:solidFill>
                  <a:srgbClr val="CC0000"/>
                </a:solidFill>
                <a:latin typeface="Arial"/>
                <a:cs typeface="Arial"/>
              </a:rPr>
              <a:t>К</a:t>
            </a:r>
            <a:r>
              <a:rPr sz="1800" b="1" spc="-45" dirty="0">
                <a:solidFill>
                  <a:srgbClr val="CC0000"/>
                </a:solidFill>
                <a:latin typeface="Arial"/>
                <a:cs typeface="Arial"/>
              </a:rPr>
              <a:t>о</a:t>
            </a:r>
            <a:r>
              <a:rPr sz="1800" b="1" spc="-10" dirty="0">
                <a:solidFill>
                  <a:srgbClr val="CC0000"/>
                </a:solidFill>
                <a:latin typeface="Arial"/>
                <a:cs typeface="Arial"/>
              </a:rPr>
              <a:t>х</a:t>
            </a:r>
            <a:r>
              <a:rPr sz="1800" b="1" spc="-30" dirty="0">
                <a:solidFill>
                  <a:srgbClr val="CC0000"/>
                </a:solidFill>
                <a:latin typeface="Arial"/>
                <a:cs typeface="Arial"/>
              </a:rPr>
              <a:t>л</a:t>
            </a:r>
            <a:r>
              <a:rPr sz="1800" b="1" spc="-10" dirty="0">
                <a:solidFill>
                  <a:srgbClr val="CC0000"/>
                </a:solidFill>
                <a:latin typeface="Arial"/>
                <a:cs typeface="Arial"/>
              </a:rPr>
              <a:t>еа</a:t>
            </a:r>
            <a:r>
              <a:rPr sz="1800" b="1" dirty="0">
                <a:solidFill>
                  <a:srgbClr val="CC0000"/>
                </a:solidFill>
                <a:latin typeface="Arial"/>
                <a:cs typeface="Arial"/>
              </a:rPr>
              <a:t>р</a:t>
            </a:r>
            <a:r>
              <a:rPr sz="1800" b="1" spc="5" dirty="0">
                <a:solidFill>
                  <a:srgbClr val="CC0000"/>
                </a:solidFill>
                <a:latin typeface="Arial"/>
                <a:cs typeface="Arial"/>
              </a:rPr>
              <a:t>н</a:t>
            </a:r>
            <a:r>
              <a:rPr sz="1800" b="1" dirty="0">
                <a:solidFill>
                  <a:srgbClr val="CC0000"/>
                </a:solidFill>
                <a:latin typeface="Arial"/>
                <a:cs typeface="Arial"/>
              </a:rPr>
              <a:t>и </a:t>
            </a:r>
            <a:r>
              <a:rPr sz="1800" b="1" spc="20" dirty="0">
                <a:solidFill>
                  <a:srgbClr val="CC0000"/>
                </a:solidFill>
                <a:latin typeface="Arial"/>
                <a:cs typeface="Arial"/>
              </a:rPr>
              <a:t>д</a:t>
            </a:r>
            <a:r>
              <a:rPr sz="1800" b="1" spc="-20" dirty="0">
                <a:solidFill>
                  <a:srgbClr val="CC0000"/>
                </a:solidFill>
                <a:latin typeface="Arial"/>
                <a:cs typeface="Arial"/>
              </a:rPr>
              <a:t>у</a:t>
            </a:r>
            <a:r>
              <a:rPr sz="1800" b="1" spc="-5" dirty="0">
                <a:solidFill>
                  <a:srgbClr val="CC0000"/>
                </a:solidFill>
                <a:latin typeface="Arial"/>
                <a:cs typeface="Arial"/>
              </a:rPr>
              <a:t>к</a:t>
            </a:r>
            <a:r>
              <a:rPr sz="1800" b="1" spc="15" dirty="0">
                <a:solidFill>
                  <a:srgbClr val="CC0000"/>
                </a:solidFill>
                <a:latin typeface="Arial"/>
                <a:cs typeface="Arial"/>
              </a:rPr>
              <a:t>т</a:t>
            </a:r>
            <a:r>
              <a:rPr sz="1800" b="1" spc="-55" dirty="0">
                <a:solidFill>
                  <a:srgbClr val="CC0000"/>
                </a:solidFill>
                <a:latin typeface="Arial"/>
                <a:cs typeface="Arial"/>
              </a:rPr>
              <a:t>у</a:t>
            </a:r>
            <a:r>
              <a:rPr sz="1800" b="1" dirty="0">
                <a:solidFill>
                  <a:srgbClr val="CC0000"/>
                </a:solidFill>
                <a:latin typeface="Arial"/>
                <a:cs typeface="Arial"/>
              </a:rPr>
              <a:t>с</a:t>
            </a:r>
            <a:r>
              <a:rPr sz="1800" b="1" spc="45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890" dirty="0">
                <a:latin typeface="Arial MT"/>
                <a:cs typeface="Arial MT"/>
              </a:rPr>
              <a:t>т</a:t>
            </a:r>
            <a:r>
              <a:rPr sz="1800" spc="-900" dirty="0">
                <a:latin typeface="Arial MT"/>
                <a:cs typeface="Arial MT"/>
              </a:rPr>
              <a:t>р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885" dirty="0">
                <a:latin typeface="Arial MT"/>
                <a:cs typeface="Arial MT"/>
              </a:rPr>
              <a:t>зи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10" dirty="0">
                <a:latin typeface="Arial MT"/>
                <a:cs typeface="Arial MT"/>
              </a:rPr>
              <a:t>а</a:t>
            </a:r>
            <a:r>
              <a:rPr sz="1800" dirty="0">
                <a:latin typeface="Arial MT"/>
                <a:cs typeface="Arial MT"/>
              </a:rPr>
              <a:t>:  </a:t>
            </a:r>
            <a:r>
              <a:rPr sz="1800" b="1" spc="-15" dirty="0">
                <a:latin typeface="Arial"/>
                <a:cs typeface="Arial"/>
              </a:rPr>
              <a:t>вестибуларни</a:t>
            </a:r>
            <a:r>
              <a:rPr sz="1800" spc="-15" dirty="0">
                <a:latin typeface="Arial MT"/>
                <a:cs typeface="Arial MT"/>
              </a:rPr>
              <a:t>,</a:t>
            </a:r>
            <a:r>
              <a:rPr sz="1800" spc="55" dirty="0">
                <a:latin typeface="Arial MT"/>
                <a:cs typeface="Arial MT"/>
              </a:rPr>
              <a:t> </a:t>
            </a:r>
            <a:r>
              <a:rPr sz="1800" b="1" spc="-10" dirty="0">
                <a:latin typeface="Arial"/>
                <a:cs typeface="Arial"/>
              </a:rPr>
              <a:t>спољашњи</a:t>
            </a:r>
            <a:r>
              <a:rPr sz="1800" b="1" spc="40" dirty="0">
                <a:latin typeface="Arial"/>
                <a:cs typeface="Arial"/>
              </a:rPr>
              <a:t> </a:t>
            </a:r>
            <a:r>
              <a:rPr sz="1800" spc="-795" dirty="0">
                <a:latin typeface="Arial MT"/>
                <a:cs typeface="Arial MT"/>
              </a:rPr>
              <a:t>и </a:t>
            </a:r>
            <a:r>
              <a:rPr sz="1800" spc="-484" dirty="0">
                <a:latin typeface="Arial MT"/>
                <a:cs typeface="Arial MT"/>
              </a:rPr>
              <a:t> </a:t>
            </a:r>
            <a:r>
              <a:rPr sz="1800" b="1" spc="-5" dirty="0">
                <a:latin typeface="Arial"/>
                <a:cs typeface="Arial"/>
              </a:rPr>
              <a:t>тимпанични</a:t>
            </a:r>
            <a:r>
              <a:rPr sz="1800" spc="-5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175260" indent="-342900">
              <a:lnSpc>
                <a:spcPct val="125000"/>
              </a:lnSpc>
              <a:spcBef>
                <a:spcPts val="430"/>
              </a:spcBef>
              <a:buClr>
                <a:srgbClr val="0000FF"/>
              </a:buClr>
              <a:buSzPct val="69444"/>
              <a:buFont typeface="Wingdings"/>
              <a:buChar char=""/>
              <a:tabLst>
                <a:tab pos="354965" algn="l"/>
                <a:tab pos="355600" algn="l"/>
              </a:tabLst>
            </a:pPr>
            <a:r>
              <a:rPr sz="1800" spc="-509" dirty="0">
                <a:latin typeface="Arial MT"/>
                <a:cs typeface="Arial MT"/>
              </a:rPr>
              <a:t>С</a:t>
            </a:r>
            <a:r>
              <a:rPr sz="1800" spc="-869" dirty="0">
                <a:latin typeface="Arial MT"/>
                <a:cs typeface="Arial MT"/>
              </a:rPr>
              <a:t>в</a:t>
            </a:r>
            <a:r>
              <a:rPr sz="1800" spc="-919" dirty="0">
                <a:latin typeface="Arial MT"/>
                <a:cs typeface="Arial MT"/>
              </a:rPr>
              <a:t>а</a:t>
            </a:r>
            <a:r>
              <a:rPr sz="1800" spc="-910" dirty="0">
                <a:latin typeface="Arial MT"/>
                <a:cs typeface="Arial MT"/>
              </a:rPr>
              <a:t>к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750" dirty="0">
                <a:latin typeface="Arial MT"/>
                <a:cs typeface="Arial MT"/>
              </a:rPr>
              <a:t>д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35" dirty="0">
                <a:latin typeface="Arial MT"/>
                <a:cs typeface="Arial MT"/>
              </a:rPr>
              <a:t>о</a:t>
            </a:r>
            <a:r>
              <a:rPr sz="1800" spc="-850" dirty="0">
                <a:latin typeface="Arial MT"/>
                <a:cs typeface="Arial MT"/>
              </a:rPr>
              <a:t>в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30" dirty="0">
                <a:latin typeface="Arial MT"/>
                <a:cs typeface="Arial MT"/>
              </a:rPr>
              <a:t>а</a:t>
            </a:r>
            <a:r>
              <a:rPr sz="1800" spc="-1000" dirty="0">
                <a:latin typeface="Arial MT"/>
                <a:cs typeface="Arial MT"/>
              </a:rPr>
              <a:t>з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869" dirty="0">
                <a:latin typeface="Arial MT"/>
                <a:cs typeface="Arial MT"/>
              </a:rPr>
              <a:t>ч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955" dirty="0">
                <a:latin typeface="Arial MT"/>
                <a:cs typeface="Arial MT"/>
              </a:rPr>
              <a:t>т</a:t>
            </a:r>
            <a:r>
              <a:rPr sz="1800" spc="-470" dirty="0">
                <a:latin typeface="Arial MT"/>
                <a:cs typeface="Arial MT"/>
              </a:rPr>
              <a:t>у  </a:t>
            </a:r>
            <a:r>
              <a:rPr sz="1800" spc="-915" dirty="0">
                <a:latin typeface="Arial MT"/>
                <a:cs typeface="Arial MT"/>
              </a:rPr>
              <a:t>х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725" dirty="0">
                <a:latin typeface="Arial MT"/>
                <a:cs typeface="Arial MT"/>
              </a:rPr>
              <a:t>л</a:t>
            </a:r>
            <a:r>
              <a:rPr sz="1800" spc="-590" dirty="0">
                <a:latin typeface="Arial MT"/>
                <a:cs typeface="Arial MT"/>
              </a:rPr>
              <a:t>о</a:t>
            </a:r>
            <a:r>
              <a:rPr sz="1800" spc="-585" dirty="0">
                <a:latin typeface="Arial MT"/>
                <a:cs typeface="Arial MT"/>
              </a:rPr>
              <a:t>ш</a:t>
            </a:r>
            <a:r>
              <a:rPr sz="1800" spc="-990" dirty="0">
                <a:latin typeface="Arial MT"/>
                <a:cs typeface="Arial MT"/>
              </a:rPr>
              <a:t>к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1145" dirty="0">
                <a:latin typeface="Arial MT"/>
                <a:cs typeface="Arial MT"/>
              </a:rPr>
              <a:t>г</a:t>
            </a:r>
            <a:r>
              <a:rPr sz="1800" spc="-810" dirty="0">
                <a:latin typeface="Arial MT"/>
                <a:cs typeface="Arial MT"/>
              </a:rPr>
              <a:t>рађ</a:t>
            </a:r>
            <a:r>
              <a:rPr sz="1800" spc="-1105" dirty="0">
                <a:latin typeface="Arial MT"/>
                <a:cs typeface="Arial MT"/>
              </a:rPr>
              <a:t>у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040648761"/>
      </p:ext>
    </p:extLst>
  </p:cSld>
  <p:clrMapOvr>
    <a:masterClrMapping/>
  </p:clrMapOvr>
  <p:transition spd="med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49578" y="577405"/>
            <a:ext cx="724154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065" dirty="0"/>
              <a:t>В</a:t>
            </a:r>
            <a:r>
              <a:rPr sz="3200" spc="-1520" dirty="0"/>
              <a:t>е</a:t>
            </a:r>
            <a:r>
              <a:rPr sz="3200" spc="-1505" dirty="0"/>
              <a:t>с</a:t>
            </a:r>
            <a:r>
              <a:rPr sz="3200" spc="-1739" dirty="0"/>
              <a:t>т</a:t>
            </a:r>
            <a:r>
              <a:rPr sz="3200" spc="-1420" dirty="0"/>
              <a:t>и</a:t>
            </a:r>
            <a:r>
              <a:rPr sz="3200" spc="-1435" dirty="0"/>
              <a:t>б</a:t>
            </a:r>
            <a:r>
              <a:rPr sz="3200" spc="-1670" dirty="0"/>
              <a:t>у</a:t>
            </a:r>
            <a:r>
              <a:rPr sz="3200" spc="-1335" dirty="0"/>
              <a:t>л</a:t>
            </a:r>
            <a:r>
              <a:rPr sz="3200" spc="-1430" dirty="0"/>
              <a:t>арн</a:t>
            </a:r>
            <a:r>
              <a:rPr sz="3200" spc="-1420" dirty="0"/>
              <a:t>и</a:t>
            </a:r>
            <a:r>
              <a:rPr sz="3200" spc="-30" dirty="0"/>
              <a:t> </a:t>
            </a:r>
            <a:r>
              <a:rPr sz="3200" spc="-1739" dirty="0"/>
              <a:t>з</a:t>
            </a:r>
            <a:r>
              <a:rPr sz="3200" spc="-1420" dirty="0"/>
              <a:t>и</a:t>
            </a:r>
            <a:r>
              <a:rPr sz="3200" spc="-1335" dirty="0"/>
              <a:t>д</a:t>
            </a:r>
            <a:r>
              <a:rPr sz="3200" spc="-15" dirty="0"/>
              <a:t> </a:t>
            </a:r>
            <a:r>
              <a:rPr sz="3200" spc="-1764" dirty="0"/>
              <a:t>к</a:t>
            </a:r>
            <a:r>
              <a:rPr sz="3200" spc="-1465" dirty="0"/>
              <a:t>о</a:t>
            </a:r>
            <a:r>
              <a:rPr sz="3200" spc="-1595" dirty="0"/>
              <a:t>х</a:t>
            </a:r>
            <a:r>
              <a:rPr sz="3200" spc="-1335" dirty="0"/>
              <a:t>л</a:t>
            </a:r>
            <a:r>
              <a:rPr sz="3200" spc="-1535" dirty="0"/>
              <a:t>еарно</a:t>
            </a:r>
            <a:r>
              <a:rPr sz="3200" spc="-1525" dirty="0"/>
              <a:t>г</a:t>
            </a:r>
            <a:r>
              <a:rPr sz="3200" spc="-45" dirty="0"/>
              <a:t> </a:t>
            </a:r>
            <a:r>
              <a:rPr sz="3200" spc="-1335" dirty="0"/>
              <a:t>д</a:t>
            </a:r>
            <a:r>
              <a:rPr sz="3200" spc="-1595" dirty="0"/>
              <a:t>у</a:t>
            </a:r>
            <a:r>
              <a:rPr sz="3200" spc="-1764" dirty="0"/>
              <a:t>к</a:t>
            </a:r>
            <a:r>
              <a:rPr sz="3200" spc="-1705" dirty="0"/>
              <a:t>т</a:t>
            </a:r>
            <a:r>
              <a:rPr sz="3200" spc="-1630" dirty="0"/>
              <a:t>у</a:t>
            </a:r>
            <a:r>
              <a:rPr sz="3200" spc="-1595" dirty="0"/>
              <a:t>с</a:t>
            </a:r>
            <a:r>
              <a:rPr sz="3200" spc="-1420" dirty="0"/>
              <a:t>а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535711" y="1596644"/>
            <a:ext cx="3942715" cy="414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54355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  <a:tab pos="356235" algn="l"/>
              </a:tabLst>
            </a:pPr>
            <a:r>
              <a:rPr sz="1800" spc="-600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98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78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825" dirty="0">
                <a:solidFill>
                  <a:srgbClr val="CC0000"/>
                </a:solidFill>
                <a:latin typeface="Arial MT"/>
                <a:cs typeface="Arial MT"/>
              </a:rPr>
              <a:t>б</a:t>
            </a:r>
            <a:r>
              <a:rPr sz="1800" spc="-96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ар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ни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975" dirty="0">
                <a:solidFill>
                  <a:srgbClr val="CC0000"/>
                </a:solidFill>
                <a:latin typeface="Arial MT"/>
                <a:cs typeface="Arial MT"/>
              </a:rPr>
              <a:t>з</a:t>
            </a:r>
            <a:r>
              <a:rPr sz="1800" spc="-775" dirty="0">
                <a:solidFill>
                  <a:srgbClr val="CC0000"/>
                </a:solidFill>
                <a:latin typeface="Arial MT"/>
                <a:cs typeface="Arial MT"/>
              </a:rPr>
              <a:t>ид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415" dirty="0">
                <a:latin typeface="Arial MT"/>
                <a:cs typeface="Arial MT"/>
              </a:rPr>
              <a:t>и  </a:t>
            </a:r>
            <a:r>
              <a:rPr sz="1800" b="1" spc="-25" dirty="0">
                <a:latin typeface="Arial"/>
                <a:cs typeface="Arial"/>
              </a:rPr>
              <a:t>к</a:t>
            </a:r>
            <a:r>
              <a:rPr sz="1800" b="1" spc="-45" dirty="0">
                <a:latin typeface="Arial"/>
                <a:cs typeface="Arial"/>
              </a:rPr>
              <a:t>о</a:t>
            </a:r>
            <a:r>
              <a:rPr sz="1800" b="1" spc="-10" dirty="0">
                <a:latin typeface="Arial"/>
                <a:cs typeface="Arial"/>
              </a:rPr>
              <a:t>х</a:t>
            </a:r>
            <a:r>
              <a:rPr sz="1800" b="1" spc="-30" dirty="0">
                <a:latin typeface="Arial"/>
                <a:cs typeface="Arial"/>
              </a:rPr>
              <a:t>л</a:t>
            </a:r>
            <a:r>
              <a:rPr sz="1800" b="1" spc="-10" dirty="0">
                <a:latin typeface="Arial"/>
                <a:cs typeface="Arial"/>
              </a:rPr>
              <a:t>еа</a:t>
            </a:r>
            <a:r>
              <a:rPr sz="1800" b="1" dirty="0">
                <a:latin typeface="Arial"/>
                <a:cs typeface="Arial"/>
              </a:rPr>
              <a:t>р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dirty="0">
                <a:latin typeface="Arial"/>
                <a:cs typeface="Arial"/>
              </a:rPr>
              <a:t>и </a:t>
            </a:r>
            <a:r>
              <a:rPr sz="1800" b="1" spc="20" dirty="0">
                <a:latin typeface="Arial"/>
                <a:cs typeface="Arial"/>
              </a:rPr>
              <a:t>д</a:t>
            </a:r>
            <a:r>
              <a:rPr sz="1800" b="1" spc="-20" dirty="0">
                <a:latin typeface="Arial"/>
                <a:cs typeface="Arial"/>
              </a:rPr>
              <a:t>у</a:t>
            </a:r>
            <a:r>
              <a:rPr sz="1800" b="1" spc="-5" dirty="0">
                <a:latin typeface="Arial"/>
                <a:cs typeface="Arial"/>
              </a:rPr>
              <a:t>к</a:t>
            </a:r>
            <a:r>
              <a:rPr sz="1800" b="1" spc="30" dirty="0">
                <a:latin typeface="Arial"/>
                <a:cs typeface="Arial"/>
              </a:rPr>
              <a:t>т</a:t>
            </a:r>
            <a:r>
              <a:rPr sz="1800" b="1" spc="-70" dirty="0">
                <a:latin typeface="Arial"/>
                <a:cs typeface="Arial"/>
              </a:rPr>
              <a:t>у</a:t>
            </a:r>
            <a:r>
              <a:rPr sz="1800" b="1" dirty="0">
                <a:latin typeface="Arial"/>
                <a:cs typeface="Arial"/>
              </a:rPr>
              <a:t>с</a:t>
            </a:r>
            <a:r>
              <a:rPr sz="1800" b="1" spc="55" dirty="0">
                <a:latin typeface="Arial"/>
                <a:cs typeface="Arial"/>
              </a:rPr>
              <a:t> </a:t>
            </a:r>
            <a:r>
              <a:rPr sz="1800" spc="-819" dirty="0">
                <a:latin typeface="Arial MT"/>
                <a:cs typeface="Arial MT"/>
              </a:rPr>
              <a:t>о</a:t>
            </a:r>
            <a:r>
              <a:rPr sz="1800" spc="-775" dirty="0">
                <a:latin typeface="Arial MT"/>
                <a:cs typeface="Arial MT"/>
              </a:rPr>
              <a:t>д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-5" dirty="0">
                <a:latin typeface="Arial"/>
                <a:cs typeface="Arial"/>
              </a:rPr>
              <a:t>к</a:t>
            </a:r>
            <a:r>
              <a:rPr sz="1800" b="1" spc="-10" dirty="0">
                <a:latin typeface="Arial"/>
                <a:cs typeface="Arial"/>
              </a:rPr>
              <a:t>а</a:t>
            </a:r>
            <a:r>
              <a:rPr sz="1800" b="1" spc="-30" dirty="0">
                <a:latin typeface="Arial"/>
                <a:cs typeface="Arial"/>
              </a:rPr>
              <a:t>л</a:t>
            </a:r>
            <a:r>
              <a:rPr sz="1800" b="1" dirty="0">
                <a:latin typeface="Arial"/>
                <a:cs typeface="Arial"/>
              </a:rPr>
              <a:t>е  </a:t>
            </a:r>
            <a:r>
              <a:rPr sz="1800" b="1" spc="-20" dirty="0">
                <a:latin typeface="Arial"/>
                <a:cs typeface="Arial"/>
              </a:rPr>
              <a:t>вестибули</a:t>
            </a:r>
            <a:r>
              <a:rPr sz="1800" spc="-2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5080" indent="-342900">
              <a:lnSpc>
                <a:spcPct val="12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600" dirty="0">
                <a:latin typeface="Arial MT"/>
                <a:cs typeface="Arial MT"/>
              </a:rPr>
              <a:t>В</a:t>
            </a:r>
            <a:r>
              <a:rPr sz="1800" spc="-735" dirty="0">
                <a:latin typeface="Arial MT"/>
                <a:cs typeface="Arial MT"/>
              </a:rPr>
              <a:t>ео</a:t>
            </a:r>
            <a:r>
              <a:rPr sz="1800" spc="-730" dirty="0">
                <a:latin typeface="Arial MT"/>
                <a:cs typeface="Arial MT"/>
              </a:rPr>
              <a:t>м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15" dirty="0">
                <a:latin typeface="Arial MT"/>
                <a:cs typeface="Arial MT"/>
              </a:rPr>
              <a:t>а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975" dirty="0">
                <a:latin typeface="Arial MT"/>
                <a:cs typeface="Arial MT"/>
              </a:rPr>
              <a:t>к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25" dirty="0">
                <a:latin typeface="Arial MT"/>
                <a:cs typeface="Arial MT"/>
              </a:rPr>
              <a:t>а</a:t>
            </a:r>
            <a:r>
              <a:rPr sz="1800" spc="-819" dirty="0">
                <a:latin typeface="Arial MT"/>
                <a:cs typeface="Arial MT"/>
              </a:rPr>
              <a:t>п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25" dirty="0">
                <a:latin typeface="Arial MT"/>
                <a:cs typeface="Arial MT"/>
              </a:rPr>
              <a:t> </a:t>
            </a:r>
            <a:r>
              <a:rPr sz="1800" spc="-665" dirty="0">
                <a:solidFill>
                  <a:srgbClr val="CC0000"/>
                </a:solidFill>
                <a:latin typeface="Arial MT"/>
                <a:cs typeface="Arial MT"/>
              </a:rPr>
              <a:t>Р</a:t>
            </a:r>
            <a:r>
              <a:rPr sz="1800" spc="-111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1105" dirty="0">
                <a:solidFill>
                  <a:srgbClr val="CC0000"/>
                </a:solidFill>
                <a:latin typeface="Arial MT"/>
                <a:cs typeface="Arial MT"/>
              </a:rPr>
              <a:t>ј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25" dirty="0">
                <a:solidFill>
                  <a:srgbClr val="CC0000"/>
                </a:solidFill>
                <a:latin typeface="Arial MT"/>
                <a:cs typeface="Arial MT"/>
              </a:rPr>
              <a:t>еро</a:t>
            </a:r>
            <a:r>
              <a:rPr sz="1800" spc="-840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800" spc="-415" dirty="0">
                <a:solidFill>
                  <a:srgbClr val="CC0000"/>
                </a:solidFill>
                <a:latin typeface="Arial MT"/>
                <a:cs typeface="Arial MT"/>
              </a:rPr>
              <a:t>а  </a:t>
            </a:r>
            <a:r>
              <a:rPr sz="1800" spc="-5" dirty="0">
                <a:latin typeface="Arial MT"/>
                <a:cs typeface="Arial MT"/>
              </a:rPr>
              <a:t>(Reissner)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spc="-665" dirty="0">
                <a:solidFill>
                  <a:srgbClr val="CC0000"/>
                </a:solidFill>
                <a:latin typeface="Arial MT"/>
                <a:cs typeface="Arial MT"/>
              </a:rPr>
              <a:t>мембрана</a:t>
            </a:r>
            <a:r>
              <a:rPr sz="1800" spc="-665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149860" indent="-342900">
              <a:lnSpc>
                <a:spcPct val="12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280" dirty="0">
                <a:latin typeface="Arial MT"/>
                <a:cs typeface="Arial MT"/>
              </a:rPr>
              <a:t>М</a:t>
            </a:r>
            <a:r>
              <a:rPr sz="1800" spc="-695" dirty="0">
                <a:latin typeface="Arial MT"/>
                <a:cs typeface="Arial MT"/>
              </a:rPr>
              <a:t>е</a:t>
            </a:r>
            <a:r>
              <a:rPr sz="1800" spc="-715" dirty="0">
                <a:latin typeface="Arial MT"/>
                <a:cs typeface="Arial MT"/>
              </a:rPr>
              <a:t>м</a:t>
            </a:r>
            <a:r>
              <a:rPr sz="1800" spc="-770" dirty="0">
                <a:latin typeface="Arial MT"/>
                <a:cs typeface="Arial MT"/>
              </a:rPr>
              <a:t>б</a:t>
            </a:r>
            <a:r>
              <a:rPr sz="1800" spc="-815" dirty="0">
                <a:latin typeface="Arial MT"/>
                <a:cs typeface="Arial MT"/>
              </a:rPr>
              <a:t>ра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о</a:t>
            </a:r>
            <a:r>
              <a:rPr sz="1800" spc="-810" dirty="0">
                <a:latin typeface="Arial MT"/>
                <a:cs typeface="Arial MT"/>
              </a:rPr>
              <a:t>б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815" dirty="0">
                <a:latin typeface="Arial MT"/>
                <a:cs typeface="Arial MT"/>
              </a:rPr>
              <a:t>ра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415" dirty="0">
                <a:latin typeface="Arial MT"/>
                <a:cs typeface="Arial MT"/>
              </a:rPr>
              <a:t>е  </a:t>
            </a:r>
            <a:r>
              <a:rPr sz="1800" spc="-795" dirty="0">
                <a:latin typeface="Arial MT"/>
                <a:cs typeface="Arial MT"/>
              </a:rPr>
              <a:t>о</a:t>
            </a:r>
            <a:r>
              <a:rPr sz="1800" spc="-869" dirty="0">
                <a:latin typeface="Arial MT"/>
                <a:cs typeface="Arial MT"/>
              </a:rPr>
              <a:t>б</a:t>
            </a:r>
            <a:r>
              <a:rPr sz="1800" spc="-725" dirty="0">
                <a:latin typeface="Arial MT"/>
                <a:cs typeface="Arial MT"/>
              </a:rPr>
              <a:t>л</a:t>
            </a:r>
            <a:r>
              <a:rPr sz="1800" spc="-830" dirty="0">
                <a:latin typeface="Arial MT"/>
                <a:cs typeface="Arial MT"/>
              </a:rPr>
              <a:t>о</a:t>
            </a:r>
            <a:r>
              <a:rPr sz="1800" spc="-605" dirty="0">
                <a:latin typeface="Arial MT"/>
                <a:cs typeface="Arial MT"/>
              </a:rPr>
              <a:t>ж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-30" dirty="0">
                <a:latin typeface="Arial"/>
                <a:cs typeface="Arial"/>
              </a:rPr>
              <a:t>л</a:t>
            </a:r>
            <a:r>
              <a:rPr sz="1800" b="1" dirty="0">
                <a:latin typeface="Arial"/>
                <a:cs typeface="Arial"/>
              </a:rPr>
              <a:t>ој</a:t>
            </a:r>
            <a:r>
              <a:rPr sz="1800" b="1" spc="-30" dirty="0">
                <a:latin typeface="Arial"/>
                <a:cs typeface="Arial"/>
              </a:rPr>
              <a:t>е</a:t>
            </a:r>
            <a:r>
              <a:rPr sz="1800" b="1" dirty="0">
                <a:latin typeface="Arial"/>
                <a:cs typeface="Arial"/>
              </a:rPr>
              <a:t>м</a:t>
            </a:r>
            <a:r>
              <a:rPr sz="1800" b="1" spc="1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љ</a:t>
            </a:r>
            <a:r>
              <a:rPr sz="1800" b="1" spc="-70" dirty="0">
                <a:latin typeface="Arial"/>
                <a:cs typeface="Arial"/>
              </a:rPr>
              <a:t>у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spc="-10" dirty="0">
                <a:latin typeface="Arial"/>
                <a:cs typeface="Arial"/>
              </a:rPr>
              <a:t>а</a:t>
            </a:r>
            <a:r>
              <a:rPr sz="1800" b="1" spc="5" dirty="0">
                <a:latin typeface="Arial"/>
                <a:cs typeface="Arial"/>
              </a:rPr>
              <a:t>с</a:t>
            </a:r>
            <a:r>
              <a:rPr sz="1800" b="1" spc="-35" dirty="0">
                <a:latin typeface="Arial"/>
                <a:cs typeface="Arial"/>
              </a:rPr>
              <a:t>т</a:t>
            </a:r>
            <a:r>
              <a:rPr sz="1800" b="1" spc="5" dirty="0">
                <a:latin typeface="Arial"/>
                <a:cs typeface="Arial"/>
              </a:rPr>
              <a:t>и</a:t>
            </a:r>
            <a:r>
              <a:rPr sz="1800" b="1" dirty="0">
                <a:latin typeface="Arial"/>
                <a:cs typeface="Arial"/>
              </a:rPr>
              <a:t>х  ћ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spc="-5" dirty="0">
                <a:latin typeface="Arial"/>
                <a:cs typeface="Arial"/>
              </a:rPr>
              <a:t>ли</a:t>
            </a:r>
            <a:r>
              <a:rPr sz="1800" b="1" dirty="0">
                <a:latin typeface="Arial"/>
                <a:cs typeface="Arial"/>
              </a:rPr>
              <a:t>ја </a:t>
            </a:r>
            <a:r>
              <a:rPr sz="1800" dirty="0">
                <a:latin typeface="Arial MT"/>
                <a:cs typeface="Arial MT"/>
              </a:rPr>
              <a:t>(</a:t>
            </a:r>
            <a:r>
              <a:rPr sz="1800" spc="-919" dirty="0">
                <a:latin typeface="Arial MT"/>
                <a:cs typeface="Arial MT"/>
              </a:rPr>
              <a:t>о</a:t>
            </a:r>
            <a:r>
              <a:rPr sz="1800" spc="-885" dirty="0">
                <a:latin typeface="Arial MT"/>
                <a:cs typeface="Arial MT"/>
              </a:rPr>
              <a:t>к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985" dirty="0">
                <a:latin typeface="Arial MT"/>
                <a:cs typeface="Arial MT"/>
              </a:rPr>
              <a:t>у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20" dirty="0">
                <a:latin typeface="Arial MT"/>
                <a:cs typeface="Arial MT"/>
              </a:rPr>
              <a:t> </a:t>
            </a:r>
            <a:r>
              <a:rPr sz="1800" spc="-869" dirty="0">
                <a:latin typeface="Arial MT"/>
                <a:cs typeface="Arial MT"/>
              </a:rPr>
              <a:t>в</a:t>
            </a:r>
            <a:r>
              <a:rPr sz="1800" spc="-844" dirty="0">
                <a:latin typeface="Arial MT"/>
                <a:cs typeface="Arial MT"/>
              </a:rPr>
              <a:t>е</a:t>
            </a:r>
            <a:r>
              <a:rPr sz="1800" spc="-1000" dirty="0">
                <a:latin typeface="Arial MT"/>
                <a:cs typeface="Arial MT"/>
              </a:rPr>
              <a:t>з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dirty="0">
                <a:latin typeface="Arial MT"/>
                <a:cs typeface="Arial MT"/>
              </a:rPr>
              <a:t> - </a:t>
            </a:r>
            <a:r>
              <a:rPr sz="1800" spc="-844" dirty="0">
                <a:latin typeface="Arial MT"/>
                <a:cs typeface="Arial MT"/>
              </a:rPr>
              <a:t>в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880" dirty="0">
                <a:latin typeface="Arial MT"/>
                <a:cs typeface="Arial MT"/>
              </a:rPr>
              <a:t>с</a:t>
            </a:r>
            <a:r>
              <a:rPr sz="1800" spc="-590" dirty="0">
                <a:latin typeface="Arial MT"/>
                <a:cs typeface="Arial MT"/>
              </a:rPr>
              <a:t>ок  </a:t>
            </a:r>
            <a:r>
              <a:rPr sz="1800" spc="-890" dirty="0">
                <a:latin typeface="Arial MT"/>
                <a:cs typeface="Arial MT"/>
              </a:rPr>
              <a:t>концентрацијски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925" dirty="0">
                <a:latin typeface="Arial MT"/>
                <a:cs typeface="Arial MT"/>
              </a:rPr>
              <a:t>градијент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spc="-585" dirty="0">
                <a:latin typeface="Arial MT"/>
                <a:cs typeface="Arial MT"/>
              </a:rPr>
              <a:t>изм. </a:t>
            </a:r>
            <a:r>
              <a:rPr sz="1800" spc="-484" dirty="0">
                <a:latin typeface="Arial MT"/>
                <a:cs typeface="Arial MT"/>
              </a:rPr>
              <a:t> 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565" dirty="0">
                <a:latin typeface="Arial MT"/>
                <a:cs typeface="Arial MT"/>
              </a:rPr>
              <a:t>ф</a:t>
            </a:r>
            <a:r>
              <a:rPr sz="1800" spc="-560" dirty="0">
                <a:latin typeface="Arial MT"/>
                <a:cs typeface="Arial MT"/>
              </a:rPr>
              <a:t>е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10" dirty="0">
                <a:latin typeface="Arial MT"/>
                <a:cs typeface="Arial MT"/>
              </a:rPr>
              <a:t>ер</a:t>
            </a:r>
            <a:r>
              <a:rPr sz="1800" spc="-800" dirty="0">
                <a:latin typeface="Arial MT"/>
                <a:cs typeface="Arial MT"/>
              </a:rPr>
              <a:t>и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484" dirty="0">
                <a:latin typeface="Arial MT"/>
                <a:cs typeface="Arial MT"/>
              </a:rPr>
              <a:t>фе</a:t>
            </a:r>
            <a:r>
              <a:rPr sz="1800" spc="-160" dirty="0">
                <a:latin typeface="Arial MT"/>
                <a:cs typeface="Arial MT"/>
              </a:rPr>
              <a:t>)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690880" indent="-342900">
              <a:lnSpc>
                <a:spcPct val="120000"/>
              </a:lnSpc>
              <a:spcBef>
                <a:spcPts val="434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660" dirty="0">
                <a:latin typeface="Arial MT"/>
                <a:cs typeface="Arial MT"/>
              </a:rPr>
              <a:t>У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44" dirty="0">
                <a:latin typeface="Arial MT"/>
                <a:cs typeface="Arial MT"/>
              </a:rPr>
              <a:t>е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00" dirty="0">
                <a:latin typeface="Arial MT"/>
                <a:cs typeface="Arial MT"/>
              </a:rPr>
              <a:t>ини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835" dirty="0">
                <a:latin typeface="Arial MT"/>
                <a:cs typeface="Arial MT"/>
              </a:rPr>
              <a:t>е</a:t>
            </a:r>
            <a:r>
              <a:rPr sz="1800" spc="-605" dirty="0">
                <a:latin typeface="Arial MT"/>
                <a:cs typeface="Arial MT"/>
              </a:rPr>
              <a:t>ж</a:t>
            </a:r>
            <a:r>
              <a:rPr sz="1800" spc="-805" dirty="0">
                <a:latin typeface="Arial MT"/>
                <a:cs typeface="Arial MT"/>
              </a:rPr>
              <a:t>но</a:t>
            </a:r>
            <a:r>
              <a:rPr sz="1800" spc="20" dirty="0"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10" dirty="0">
                <a:latin typeface="Arial MT"/>
                <a:cs typeface="Arial MT"/>
              </a:rPr>
              <a:t>а</a:t>
            </a:r>
            <a:r>
              <a:rPr sz="1800" spc="-910" dirty="0">
                <a:latin typeface="Arial MT"/>
                <a:cs typeface="Arial MT"/>
              </a:rPr>
              <a:t>н</a:t>
            </a:r>
            <a:r>
              <a:rPr sz="1800" spc="-885" dirty="0">
                <a:latin typeface="Arial MT"/>
                <a:cs typeface="Arial MT"/>
              </a:rPr>
              <a:t>к</a:t>
            </a:r>
            <a:r>
              <a:rPr sz="1800" spc="-415" dirty="0">
                <a:latin typeface="Arial MT"/>
                <a:cs typeface="Arial MT"/>
              </a:rPr>
              <a:t>о  </a:t>
            </a:r>
            <a:r>
              <a:rPr sz="1800" spc="-740" dirty="0">
                <a:latin typeface="Arial MT"/>
                <a:cs typeface="Arial MT"/>
              </a:rPr>
              <a:t>везиво.</a:t>
            </a:r>
            <a:endParaRPr sz="180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633912" y="1690687"/>
            <a:ext cx="4145279" cy="4196080"/>
            <a:chOff x="4633912" y="1690687"/>
            <a:chExt cx="4145279" cy="419608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49746" y="1706549"/>
              <a:ext cx="4125889" cy="417668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33912" y="1690687"/>
              <a:ext cx="4144962" cy="419576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638675" y="1695450"/>
              <a:ext cx="4132579" cy="4186554"/>
            </a:xfrm>
            <a:custGeom>
              <a:avLst/>
              <a:gdLst/>
              <a:ahLst/>
              <a:cxnLst/>
              <a:rect l="l" t="t" r="r" b="b"/>
              <a:pathLst>
                <a:path w="4132579" h="4186554">
                  <a:moveTo>
                    <a:pt x="0" y="0"/>
                  </a:moveTo>
                  <a:lnTo>
                    <a:pt x="4132262" y="0"/>
                  </a:lnTo>
                  <a:lnTo>
                    <a:pt x="4132262" y="4186237"/>
                  </a:lnTo>
                  <a:lnTo>
                    <a:pt x="0" y="418623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12873227"/>
      </p:ext>
    </p:extLst>
  </p:cSld>
  <p:clrMapOvr>
    <a:masterClrMapping/>
  </p:clrMapOvr>
  <p:transition spd="med"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3014" y="546925"/>
            <a:ext cx="763650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330" dirty="0"/>
              <a:t>С</a:t>
            </a:r>
            <a:r>
              <a:rPr spc="-1340" dirty="0"/>
              <a:t>п</a:t>
            </a:r>
            <a:r>
              <a:rPr spc="-985" dirty="0"/>
              <a:t>ољаш</a:t>
            </a:r>
            <a:r>
              <a:rPr spc="-990" dirty="0"/>
              <a:t>њ</a:t>
            </a:r>
            <a:r>
              <a:rPr spc="-1590" dirty="0"/>
              <a:t>и</a:t>
            </a:r>
            <a:r>
              <a:rPr spc="-15" dirty="0"/>
              <a:t> </a:t>
            </a:r>
            <a:r>
              <a:rPr spc="-1945" dirty="0"/>
              <a:t>з</a:t>
            </a:r>
            <a:r>
              <a:rPr spc="-1540" dirty="0"/>
              <a:t>и</a:t>
            </a:r>
            <a:r>
              <a:rPr spc="-1545" dirty="0"/>
              <a:t>д</a:t>
            </a:r>
            <a:r>
              <a:rPr spc="-20" dirty="0"/>
              <a:t> </a:t>
            </a:r>
            <a:r>
              <a:rPr spc="-1995" dirty="0"/>
              <a:t>к</a:t>
            </a:r>
            <a:r>
              <a:rPr spc="-1635" dirty="0"/>
              <a:t>о</a:t>
            </a:r>
            <a:r>
              <a:rPr spc="-1800" dirty="0"/>
              <a:t>х</a:t>
            </a:r>
            <a:r>
              <a:rPr spc="-1505" dirty="0"/>
              <a:t>л</a:t>
            </a:r>
            <a:r>
              <a:rPr spc="-1714" dirty="0"/>
              <a:t>еарног</a:t>
            </a:r>
            <a:r>
              <a:rPr spc="-30" dirty="0"/>
              <a:t> </a:t>
            </a:r>
            <a:r>
              <a:rPr spc="-1505" dirty="0"/>
              <a:t>д</a:t>
            </a:r>
            <a:r>
              <a:rPr spc="-1800" dirty="0"/>
              <a:t>у</a:t>
            </a:r>
            <a:r>
              <a:rPr spc="-1995" dirty="0"/>
              <a:t>к</a:t>
            </a:r>
            <a:r>
              <a:rPr spc="-1925" dirty="0"/>
              <a:t>т</a:t>
            </a:r>
            <a:r>
              <a:rPr spc="-1839" dirty="0"/>
              <a:t>у</a:t>
            </a:r>
            <a:r>
              <a:rPr spc="-1800" dirty="0"/>
              <a:t>с</a:t>
            </a:r>
            <a:r>
              <a:rPr spc="-1600" dirty="0"/>
              <a:t>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49400"/>
            <a:ext cx="3858260" cy="4222750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45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930" dirty="0">
                <a:latin typeface="Arial MT"/>
                <a:cs typeface="Arial MT"/>
              </a:rPr>
              <a:t>Г</a:t>
            </a:r>
            <a:r>
              <a:rPr sz="1800" spc="-795" dirty="0">
                <a:latin typeface="Arial MT"/>
                <a:cs typeface="Arial MT"/>
              </a:rPr>
              <a:t>ра</a:t>
            </a:r>
            <a:r>
              <a:rPr sz="1800" spc="-780" dirty="0">
                <a:latin typeface="Arial MT"/>
                <a:cs typeface="Arial MT"/>
              </a:rPr>
              <a:t>д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1180" dirty="0">
                <a:latin typeface="Arial MT"/>
                <a:cs typeface="Arial MT"/>
              </a:rPr>
              <a:t>г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li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ga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m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en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t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u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m</a:t>
            </a:r>
            <a:r>
              <a:rPr sz="1800" spc="2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s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p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i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r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a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l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e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344805" indent="-342900">
              <a:lnSpc>
                <a:spcPct val="110000"/>
              </a:lnSpc>
              <a:spcBef>
                <a:spcPts val="434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09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835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р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ни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969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005" dirty="0">
                <a:solidFill>
                  <a:srgbClr val="CC0000"/>
                </a:solidFill>
                <a:latin typeface="Arial MT"/>
                <a:cs typeface="Arial MT"/>
              </a:rPr>
              <a:t>г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570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894" dirty="0">
                <a:solidFill>
                  <a:srgbClr val="CC0000"/>
                </a:solidFill>
                <a:latin typeface="Arial MT"/>
                <a:cs typeface="Arial MT"/>
              </a:rPr>
              <a:t>нт</a:t>
            </a:r>
            <a:r>
              <a:rPr sz="1800" spc="1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415" dirty="0">
                <a:latin typeface="Arial MT"/>
                <a:cs typeface="Arial MT"/>
              </a:rPr>
              <a:t>е  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785" dirty="0">
                <a:latin typeface="Arial MT"/>
                <a:cs typeface="Arial MT"/>
              </a:rPr>
              <a:t>а</a:t>
            </a:r>
            <a:r>
              <a:rPr sz="1800" spc="-770" dirty="0">
                <a:latin typeface="Arial MT"/>
                <a:cs typeface="Arial MT"/>
              </a:rPr>
              <a:t>д</a:t>
            </a:r>
            <a:r>
              <a:rPr sz="1800" spc="-830" dirty="0">
                <a:latin typeface="Arial MT"/>
                <a:cs typeface="Arial MT"/>
              </a:rPr>
              <a:t>е</a:t>
            </a:r>
            <a:r>
              <a:rPr sz="1800" spc="-770" dirty="0">
                <a:latin typeface="Arial MT"/>
                <a:cs typeface="Arial MT"/>
              </a:rPr>
              <a:t>б</a:t>
            </a:r>
            <a:r>
              <a:rPr sz="1800" spc="-170" dirty="0">
                <a:latin typeface="Arial MT"/>
                <a:cs typeface="Arial MT"/>
              </a:rPr>
              <a:t>љ</a:t>
            </a:r>
            <a:r>
              <a:rPr sz="1800" spc="-785" dirty="0">
                <a:latin typeface="Arial MT"/>
                <a:cs typeface="Arial MT"/>
              </a:rPr>
              <a:t>а</a:t>
            </a:r>
            <a:r>
              <a:rPr sz="1800" spc="-770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950" dirty="0">
                <a:latin typeface="Arial MT"/>
                <a:cs typeface="Arial MT"/>
              </a:rPr>
              <a:t>у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860" dirty="0">
                <a:latin typeface="Arial MT"/>
                <a:cs typeface="Arial MT"/>
              </a:rPr>
              <a:t>е</a:t>
            </a:r>
            <a:r>
              <a:rPr sz="1800" spc="-855" dirty="0">
                <a:latin typeface="Arial MT"/>
                <a:cs typeface="Arial MT"/>
              </a:rPr>
              <a:t>с</a:t>
            </a:r>
            <a:r>
              <a:rPr sz="1800" spc="-869" dirty="0">
                <a:latin typeface="Arial MT"/>
                <a:cs typeface="Arial MT"/>
              </a:rPr>
              <a:t>еч</a:t>
            </a:r>
            <a:r>
              <a:rPr sz="1800" spc="-860" dirty="0">
                <a:latin typeface="Arial MT"/>
                <a:cs typeface="Arial MT"/>
              </a:rPr>
              <a:t>а</a:t>
            </a:r>
            <a:r>
              <a:rPr sz="1800" spc="-855" dirty="0">
                <a:latin typeface="Arial MT"/>
                <a:cs typeface="Arial MT"/>
              </a:rPr>
              <a:t>с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415" dirty="0">
                <a:latin typeface="Arial MT"/>
                <a:cs typeface="Arial MT"/>
              </a:rPr>
              <a:t>и  </a:t>
            </a:r>
            <a:r>
              <a:rPr sz="1800" b="1" spc="-10" dirty="0">
                <a:latin typeface="Arial"/>
                <a:cs typeface="Arial"/>
              </a:rPr>
              <a:t>ендост </a:t>
            </a:r>
            <a:r>
              <a:rPr sz="1800" b="1" spc="-5" dirty="0">
                <a:latin typeface="Arial"/>
                <a:cs typeface="Arial"/>
              </a:rPr>
              <a:t>спиралног </a:t>
            </a:r>
            <a:r>
              <a:rPr sz="1800" b="1" spc="-15" dirty="0">
                <a:latin typeface="Arial"/>
                <a:cs typeface="Arial"/>
              </a:rPr>
              <a:t>коштаног </a:t>
            </a:r>
            <a:r>
              <a:rPr sz="1800" b="1" spc="-49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канала</a:t>
            </a:r>
            <a:r>
              <a:rPr sz="1800" spc="-5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5080" indent="-342900">
              <a:lnSpc>
                <a:spcPct val="11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09" dirty="0">
                <a:latin typeface="Arial MT"/>
                <a:cs typeface="Arial MT"/>
              </a:rPr>
              <a:t>П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30" dirty="0">
                <a:latin typeface="Arial MT"/>
                <a:cs typeface="Arial MT"/>
              </a:rPr>
              <a:t>е</a:t>
            </a:r>
            <a:r>
              <a:rPr sz="1800" spc="-605" dirty="0">
                <a:latin typeface="Arial MT"/>
                <a:cs typeface="Arial MT"/>
              </a:rPr>
              <a:t>ж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ц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725" dirty="0">
                <a:latin typeface="Arial MT"/>
                <a:cs typeface="Arial MT"/>
              </a:rPr>
              <a:t>л</a:t>
            </a:r>
            <a:r>
              <a:rPr sz="1800" spc="-695" dirty="0">
                <a:latin typeface="Arial MT"/>
                <a:cs typeface="Arial MT"/>
              </a:rPr>
              <a:t>о</a:t>
            </a:r>
            <a:r>
              <a:rPr sz="1800" spc="-685" dirty="0">
                <a:latin typeface="Arial MT"/>
                <a:cs typeface="Arial MT"/>
              </a:rPr>
              <a:t>м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44" dirty="0">
                <a:latin typeface="Arial MT"/>
                <a:cs typeface="Arial MT"/>
              </a:rPr>
              <a:t>а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00" dirty="0">
                <a:latin typeface="Arial MT"/>
                <a:cs typeface="Arial MT"/>
              </a:rPr>
              <a:t>ера</a:t>
            </a:r>
            <a:r>
              <a:rPr sz="1800" spc="-785" dirty="0">
                <a:latin typeface="Arial MT"/>
                <a:cs typeface="Arial MT"/>
              </a:rPr>
              <a:t>л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445" dirty="0">
                <a:latin typeface="Arial MT"/>
                <a:cs typeface="Arial MT"/>
              </a:rPr>
              <a:t>ом  </a:t>
            </a:r>
            <a:r>
              <a:rPr sz="1800" spc="-365" dirty="0">
                <a:latin typeface="Arial MT"/>
                <a:cs typeface="Arial MT"/>
              </a:rPr>
              <a:t>ш</a:t>
            </a:r>
            <a:r>
              <a:rPr sz="1800" spc="-800" dirty="0">
                <a:latin typeface="Arial MT"/>
                <a:cs typeface="Arial MT"/>
              </a:rPr>
              <a:t>и</a:t>
            </a:r>
            <a:r>
              <a:rPr sz="1800" spc="-805" dirty="0">
                <a:latin typeface="Arial MT"/>
                <a:cs typeface="Arial MT"/>
              </a:rPr>
              <a:t>р</a:t>
            </a:r>
            <a:r>
              <a:rPr sz="1800" spc="-800" dirty="0">
                <a:latin typeface="Arial MT"/>
                <a:cs typeface="Arial MT"/>
              </a:rPr>
              <a:t>ин</a:t>
            </a:r>
            <a:r>
              <a:rPr sz="1800" spc="-805" dirty="0">
                <a:latin typeface="Arial MT"/>
                <a:cs typeface="Arial MT"/>
              </a:rPr>
              <a:t>о</a:t>
            </a:r>
            <a:r>
              <a:rPr sz="1800" spc="-565" dirty="0">
                <a:latin typeface="Arial MT"/>
                <a:cs typeface="Arial MT"/>
              </a:rPr>
              <a:t>м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-5" dirty="0">
                <a:latin typeface="Arial"/>
                <a:cs typeface="Arial"/>
              </a:rPr>
              <a:t>к</a:t>
            </a:r>
            <a:r>
              <a:rPr sz="1800" b="1" spc="-10" dirty="0">
                <a:latin typeface="Arial"/>
                <a:cs typeface="Arial"/>
              </a:rPr>
              <a:t>а</a:t>
            </a:r>
            <a:r>
              <a:rPr sz="1800" b="1" spc="-30" dirty="0">
                <a:latin typeface="Arial"/>
                <a:cs typeface="Arial"/>
              </a:rPr>
              <a:t>л</a:t>
            </a:r>
            <a:r>
              <a:rPr sz="1800" b="1" dirty="0">
                <a:latin typeface="Arial"/>
                <a:cs typeface="Arial"/>
              </a:rPr>
              <a:t>е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м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spc="-5" dirty="0">
                <a:latin typeface="Arial"/>
                <a:cs typeface="Arial"/>
              </a:rPr>
              <a:t>ди</a:t>
            </a:r>
            <a:r>
              <a:rPr sz="1800" b="1" dirty="0">
                <a:latin typeface="Arial"/>
                <a:cs typeface="Arial"/>
              </a:rPr>
              <a:t>је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810" dirty="0">
                <a:latin typeface="Arial MT"/>
                <a:cs typeface="Arial MT"/>
              </a:rPr>
              <a:t>а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30" dirty="0">
                <a:latin typeface="Arial MT"/>
                <a:cs typeface="Arial MT"/>
              </a:rPr>
              <a:t>а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415" dirty="0">
                <a:latin typeface="Arial MT"/>
                <a:cs typeface="Arial MT"/>
              </a:rPr>
              <a:t>и  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b="1" dirty="0">
                <a:latin typeface="Arial"/>
                <a:cs typeface="Arial"/>
              </a:rPr>
              <a:t>обе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-70" dirty="0">
                <a:latin typeface="Arial"/>
                <a:cs typeface="Arial"/>
              </a:rPr>
              <a:t>у</a:t>
            </a:r>
            <a:r>
              <a:rPr sz="1800" b="1" spc="-10" dirty="0">
                <a:latin typeface="Arial"/>
                <a:cs typeface="Arial"/>
              </a:rPr>
              <a:t>се</a:t>
            </a:r>
            <a:r>
              <a:rPr sz="1800" b="1" spc="-5" dirty="0">
                <a:latin typeface="Arial"/>
                <a:cs typeface="Arial"/>
              </a:rPr>
              <a:t>д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dirty="0">
                <a:latin typeface="Arial"/>
                <a:cs typeface="Arial"/>
              </a:rPr>
              <a:t>е</a:t>
            </a:r>
            <a:r>
              <a:rPr sz="1800" b="1" spc="2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-5" dirty="0">
                <a:latin typeface="Arial"/>
                <a:cs typeface="Arial"/>
              </a:rPr>
              <a:t>к</a:t>
            </a:r>
            <a:r>
              <a:rPr sz="1800" b="1" spc="-10" dirty="0">
                <a:latin typeface="Arial"/>
                <a:cs typeface="Arial"/>
              </a:rPr>
              <a:t>а</a:t>
            </a:r>
            <a:r>
              <a:rPr sz="1800" b="1" spc="-30" dirty="0">
                <a:latin typeface="Arial"/>
                <a:cs typeface="Arial"/>
              </a:rPr>
              <a:t>л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102870" indent="-342900">
              <a:lnSpc>
                <a:spcPct val="110000"/>
              </a:lnSpc>
              <a:spcBef>
                <a:spcPts val="43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spc="-5" dirty="0">
                <a:latin typeface="Arial"/>
                <a:cs typeface="Arial"/>
              </a:rPr>
              <a:t>В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spc="5" dirty="0">
                <a:latin typeface="Arial"/>
                <a:cs typeface="Arial"/>
              </a:rPr>
              <a:t>з</a:t>
            </a:r>
            <a:r>
              <a:rPr sz="1800" b="1" spc="-5" dirty="0">
                <a:latin typeface="Arial"/>
                <a:cs typeface="Arial"/>
              </a:rPr>
              <a:t>и</a:t>
            </a:r>
            <a:r>
              <a:rPr sz="1800" b="1" spc="-30" dirty="0">
                <a:latin typeface="Arial"/>
                <a:cs typeface="Arial"/>
              </a:rPr>
              <a:t>в</a:t>
            </a:r>
            <a:r>
              <a:rPr sz="1800" b="1" dirty="0">
                <a:latin typeface="Arial"/>
                <a:cs typeface="Arial"/>
              </a:rPr>
              <a:t>о</a:t>
            </a:r>
            <a:r>
              <a:rPr sz="1800" b="1" spc="20" dirty="0">
                <a:latin typeface="Arial"/>
                <a:cs typeface="Arial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795" dirty="0">
                <a:latin typeface="Arial MT"/>
                <a:cs typeface="Arial MT"/>
              </a:rPr>
              <a:t>ира</a:t>
            </a:r>
            <a:r>
              <a:rPr sz="1800" spc="-780" dirty="0">
                <a:latin typeface="Arial MT"/>
                <a:cs typeface="Arial MT"/>
              </a:rPr>
              <a:t>л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985" dirty="0">
                <a:latin typeface="Arial MT"/>
                <a:cs typeface="Arial MT"/>
              </a:rPr>
              <a:t>о</a:t>
            </a:r>
            <a:r>
              <a:rPr sz="1800" spc="-975" dirty="0">
                <a:latin typeface="Arial MT"/>
                <a:cs typeface="Arial MT"/>
              </a:rPr>
              <a:t>г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180" dirty="0">
                <a:latin typeface="Arial MT"/>
                <a:cs typeface="Arial MT"/>
              </a:rPr>
              <a:t>г</a:t>
            </a:r>
            <a:r>
              <a:rPr sz="1800" spc="-695" dirty="0">
                <a:latin typeface="Arial MT"/>
                <a:cs typeface="Arial MT"/>
              </a:rPr>
              <a:t>а</a:t>
            </a:r>
            <a:r>
              <a:rPr sz="1800" spc="-690" dirty="0">
                <a:latin typeface="Arial MT"/>
                <a:cs typeface="Arial MT"/>
              </a:rPr>
              <a:t>м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415" dirty="0">
                <a:latin typeface="Arial MT"/>
                <a:cs typeface="Arial MT"/>
              </a:rPr>
              <a:t>е  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д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790" dirty="0">
                <a:solidFill>
                  <a:srgbClr val="CC0000"/>
                </a:solidFill>
                <a:latin typeface="Arial MT"/>
                <a:cs typeface="Arial MT"/>
              </a:rPr>
              <a:t>б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р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869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800" spc="-86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855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990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800" spc="-96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ар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000" dirty="0">
                <a:solidFill>
                  <a:srgbClr val="CC0000"/>
                </a:solidFill>
                <a:latin typeface="Arial MT"/>
                <a:cs typeface="Arial MT"/>
              </a:rPr>
              <a:t>з</a:t>
            </a:r>
            <a:r>
              <a:rPr sz="1800" spc="-835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850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800" spc="-815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507365" indent="-342900">
              <a:lnSpc>
                <a:spcPct val="110000"/>
              </a:lnSpc>
              <a:spcBef>
                <a:spcPts val="434"/>
              </a:spcBef>
              <a:buChar char="•"/>
              <a:tabLst>
                <a:tab pos="355600" algn="l"/>
                <a:tab pos="356235" algn="l"/>
              </a:tabLst>
            </a:pPr>
            <a:r>
              <a:rPr sz="1800" spc="-400" dirty="0">
                <a:latin typeface="Arial MT"/>
                <a:cs typeface="Arial MT"/>
              </a:rPr>
              <a:t>О</a:t>
            </a:r>
            <a:r>
              <a:rPr sz="1800" spc="-855" dirty="0">
                <a:latin typeface="Arial MT"/>
                <a:cs typeface="Arial MT"/>
              </a:rPr>
              <a:t>б</a:t>
            </a:r>
            <a:r>
              <a:rPr sz="1800" spc="-725" dirty="0">
                <a:latin typeface="Arial MT"/>
                <a:cs typeface="Arial MT"/>
              </a:rPr>
              <a:t>л</a:t>
            </a:r>
            <a:r>
              <a:rPr sz="1800" spc="-830" dirty="0">
                <a:latin typeface="Arial MT"/>
                <a:cs typeface="Arial MT"/>
              </a:rPr>
              <a:t>о</a:t>
            </a:r>
            <a:r>
              <a:rPr sz="1800" spc="-605" dirty="0">
                <a:latin typeface="Arial MT"/>
                <a:cs typeface="Arial MT"/>
              </a:rPr>
              <a:t>ж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о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spc="-5" dirty="0">
                <a:latin typeface="Arial"/>
                <a:cs typeface="Arial"/>
              </a:rPr>
              <a:t>ци</a:t>
            </a:r>
            <a:r>
              <a:rPr sz="1800" b="1" spc="-30" dirty="0">
                <a:latin typeface="Arial"/>
                <a:cs typeface="Arial"/>
              </a:rPr>
              <a:t>ф</a:t>
            </a:r>
            <a:r>
              <a:rPr sz="1800" b="1" spc="-5" dirty="0">
                <a:latin typeface="Arial"/>
                <a:cs typeface="Arial"/>
              </a:rPr>
              <a:t>ич</a:t>
            </a:r>
            <a:r>
              <a:rPr sz="1800" b="1" spc="15" dirty="0">
                <a:latin typeface="Arial"/>
                <a:cs typeface="Arial"/>
              </a:rPr>
              <a:t>н</a:t>
            </a:r>
            <a:r>
              <a:rPr sz="1800" b="1" spc="-5" dirty="0">
                <a:latin typeface="Arial"/>
                <a:cs typeface="Arial"/>
              </a:rPr>
              <a:t>и</a:t>
            </a:r>
            <a:r>
              <a:rPr sz="1800" b="1" dirty="0">
                <a:latin typeface="Arial"/>
                <a:cs typeface="Arial"/>
              </a:rPr>
              <a:t>м  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72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1410" dirty="0">
                <a:solidFill>
                  <a:srgbClr val="CC0000"/>
                </a:solidFill>
                <a:latin typeface="Arial MT"/>
                <a:cs typeface="Arial MT"/>
              </a:rPr>
              <a:t>ј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844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800" spc="-890" dirty="0">
                <a:solidFill>
                  <a:srgbClr val="CC0000"/>
                </a:solidFill>
                <a:latin typeface="Arial MT"/>
                <a:cs typeface="Arial MT"/>
              </a:rPr>
              <a:t>ит</a:t>
            </a:r>
            <a:r>
              <a:rPr sz="1800" spc="-680" dirty="0">
                <a:solidFill>
                  <a:srgbClr val="CC0000"/>
                </a:solidFill>
                <a:latin typeface="Arial MT"/>
                <a:cs typeface="Arial MT"/>
              </a:rPr>
              <a:t>им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770" dirty="0">
                <a:solidFill>
                  <a:srgbClr val="CC0000"/>
                </a:solidFill>
                <a:latin typeface="Arial MT"/>
                <a:cs typeface="Arial MT"/>
              </a:rPr>
              <a:t>ц</a:t>
            </a:r>
            <a:r>
              <a:rPr sz="1800" spc="-77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770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785" dirty="0">
                <a:solidFill>
                  <a:srgbClr val="CC0000"/>
                </a:solidFill>
                <a:latin typeface="Arial MT"/>
                <a:cs typeface="Arial MT"/>
              </a:rPr>
              <a:t>ин</a:t>
            </a:r>
            <a:r>
              <a:rPr sz="1800" spc="-780" dirty="0">
                <a:solidFill>
                  <a:srgbClr val="CC0000"/>
                </a:solidFill>
                <a:latin typeface="Arial MT"/>
                <a:cs typeface="Arial MT"/>
              </a:rPr>
              <a:t>д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р</a:t>
            </a:r>
            <a:r>
              <a:rPr sz="1800" spc="-83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835" dirty="0">
                <a:solidFill>
                  <a:srgbClr val="CC0000"/>
                </a:solidFill>
                <a:latin typeface="Arial MT"/>
                <a:cs typeface="Arial MT"/>
              </a:rPr>
              <a:t>ч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19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295" dirty="0">
                <a:solidFill>
                  <a:srgbClr val="CC0000"/>
                </a:solidFill>
                <a:latin typeface="Arial MT"/>
                <a:cs typeface="Arial MT"/>
              </a:rPr>
              <a:t>м  </a:t>
            </a:r>
            <a:r>
              <a:rPr sz="1800" spc="-82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819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00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69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72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695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685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5" dirty="0">
                <a:latin typeface="Arial MT"/>
                <a:cs typeface="Arial MT"/>
              </a:rPr>
              <a:t>– </a:t>
            </a:r>
            <a:r>
              <a:rPr sz="1800" dirty="0">
                <a:latin typeface="Arial MT"/>
                <a:cs typeface="Arial MT"/>
              </a:rPr>
              <a:t>st</a:t>
            </a:r>
            <a:r>
              <a:rPr sz="1800" spc="-5" dirty="0">
                <a:latin typeface="Arial MT"/>
                <a:cs typeface="Arial MT"/>
              </a:rPr>
              <a:t>r</a:t>
            </a:r>
            <a:r>
              <a:rPr sz="1800" spc="-10" dirty="0">
                <a:latin typeface="Arial MT"/>
                <a:cs typeface="Arial MT"/>
              </a:rPr>
              <a:t>i</a:t>
            </a:r>
            <a:r>
              <a:rPr sz="1800" spc="-5" dirty="0">
                <a:latin typeface="Arial MT"/>
                <a:cs typeface="Arial MT"/>
              </a:rPr>
              <a:t>a v</a:t>
            </a:r>
            <a:r>
              <a:rPr sz="1800" spc="-15" dirty="0">
                <a:latin typeface="Arial MT"/>
                <a:cs typeface="Arial MT"/>
              </a:rPr>
              <a:t>a</a:t>
            </a:r>
            <a:r>
              <a:rPr sz="1800" spc="-5" dirty="0">
                <a:latin typeface="Arial MT"/>
                <a:cs typeface="Arial MT"/>
              </a:rPr>
              <a:t>sc</a:t>
            </a:r>
            <a:r>
              <a:rPr sz="1800" spc="-15" dirty="0">
                <a:latin typeface="Arial MT"/>
                <a:cs typeface="Arial MT"/>
              </a:rPr>
              <a:t>u</a:t>
            </a:r>
            <a:r>
              <a:rPr sz="1800" spc="-10" dirty="0">
                <a:latin typeface="Arial MT"/>
                <a:cs typeface="Arial MT"/>
              </a:rPr>
              <a:t>l</a:t>
            </a:r>
            <a:r>
              <a:rPr sz="1800" spc="-15" dirty="0">
                <a:latin typeface="Arial MT"/>
                <a:cs typeface="Arial MT"/>
              </a:rPr>
              <a:t>a</a:t>
            </a:r>
            <a:r>
              <a:rPr sz="1800" spc="-5" dirty="0">
                <a:latin typeface="Arial MT"/>
                <a:cs typeface="Arial MT"/>
              </a:rPr>
              <a:t>r</a:t>
            </a:r>
            <a:r>
              <a:rPr sz="1800" spc="-10" dirty="0">
                <a:latin typeface="Arial MT"/>
                <a:cs typeface="Arial MT"/>
              </a:rPr>
              <a:t>i</a:t>
            </a:r>
            <a:r>
              <a:rPr sz="1800" dirty="0">
                <a:latin typeface="Arial MT"/>
                <a:cs typeface="Arial MT"/>
              </a:rPr>
              <a:t>s.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52034" y="1848398"/>
            <a:ext cx="3454350" cy="431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714185"/>
      </p:ext>
    </p:extLst>
  </p:cSld>
  <p:clrMapOvr>
    <a:masterClrMapping/>
  </p:clrMapOvr>
  <p:transition spd="med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3045" y="554005"/>
            <a:ext cx="699008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b="1" dirty="0"/>
              <a:t>Olfactory Region</a:t>
            </a:r>
            <a:endParaRPr b="1" spc="-5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1140" y="1528064"/>
            <a:ext cx="3496945" cy="44448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en-US" sz="1600" dirty="0"/>
              <a:t>The </a:t>
            </a:r>
            <a:r>
              <a:rPr lang="en-US" sz="1600" b="1" dirty="0"/>
              <a:t>olfactory epithelium </a:t>
            </a:r>
            <a:r>
              <a:rPr lang="en-US" sz="1600" dirty="0"/>
              <a:t>is composed of the </a:t>
            </a:r>
            <a:r>
              <a:rPr lang="en-US" sz="1600" dirty="0" smtClean="0"/>
              <a:t>following</a:t>
            </a:r>
            <a:r>
              <a:rPr lang="sr-Latn-RS" sz="1600" dirty="0" smtClean="0"/>
              <a:t> </a:t>
            </a:r>
            <a:r>
              <a:rPr lang="en-US" sz="1600" dirty="0" smtClean="0"/>
              <a:t>cell </a:t>
            </a:r>
            <a:r>
              <a:rPr lang="en-US" sz="1600" dirty="0"/>
              <a:t>types</a:t>
            </a:r>
            <a:r>
              <a:rPr lang="en-US" sz="1600" dirty="0" smtClean="0"/>
              <a:t>:</a:t>
            </a:r>
            <a:endParaRPr lang="sr-Latn-RS" sz="1600" dirty="0" smtClean="0"/>
          </a:p>
          <a:p>
            <a:endParaRPr lang="en-US" sz="1600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600" b="1" dirty="0" smtClean="0">
                <a:solidFill>
                  <a:srgbClr val="FF0000"/>
                </a:solidFill>
              </a:rPr>
              <a:t>Olfactory </a:t>
            </a:r>
            <a:r>
              <a:rPr lang="en-US" sz="1600" b="1" dirty="0">
                <a:solidFill>
                  <a:srgbClr val="FF0000"/>
                </a:solidFill>
              </a:rPr>
              <a:t>receptor cells </a:t>
            </a:r>
            <a:r>
              <a:rPr lang="en-US" sz="1600" dirty="0"/>
              <a:t>are bipolar olfactory </a:t>
            </a:r>
            <a:r>
              <a:rPr lang="en-US" sz="1600" dirty="0" smtClean="0"/>
              <a:t>neurons</a:t>
            </a:r>
            <a:r>
              <a:rPr lang="sr-Latn-RS" sz="1600" dirty="0" smtClean="0"/>
              <a:t> </a:t>
            </a:r>
            <a:r>
              <a:rPr lang="en-US" sz="1600" dirty="0" smtClean="0"/>
              <a:t>that </a:t>
            </a:r>
            <a:r>
              <a:rPr lang="en-US" sz="1600" dirty="0"/>
              <a:t>span the thickness of the epithelium and enter </a:t>
            </a:r>
            <a:r>
              <a:rPr lang="en-US" sz="1600" dirty="0" smtClean="0"/>
              <a:t>the</a:t>
            </a:r>
            <a:r>
              <a:rPr lang="sr-Latn-RS" sz="1600" dirty="0" smtClean="0"/>
              <a:t> </a:t>
            </a:r>
            <a:r>
              <a:rPr lang="en-US" sz="1600" dirty="0" smtClean="0"/>
              <a:t>central </a:t>
            </a:r>
            <a:r>
              <a:rPr lang="en-US" sz="1600" dirty="0"/>
              <a:t>nervous system.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600" b="1" dirty="0" smtClean="0">
                <a:solidFill>
                  <a:srgbClr val="FF0000"/>
                </a:solidFill>
              </a:rPr>
              <a:t>Supporting </a:t>
            </a:r>
            <a:r>
              <a:rPr lang="en-US" sz="1600" dirty="0">
                <a:solidFill>
                  <a:srgbClr val="FF0000"/>
                </a:solidFill>
              </a:rPr>
              <a:t>or </a:t>
            </a:r>
            <a:r>
              <a:rPr lang="en-US" sz="1600" b="1" dirty="0" err="1">
                <a:solidFill>
                  <a:srgbClr val="FF0000"/>
                </a:solidFill>
              </a:rPr>
              <a:t>sustentacular</a:t>
            </a:r>
            <a:r>
              <a:rPr lang="en-US" sz="1600" b="1" dirty="0">
                <a:solidFill>
                  <a:srgbClr val="FF0000"/>
                </a:solidFill>
              </a:rPr>
              <a:t> cells </a:t>
            </a:r>
            <a:r>
              <a:rPr lang="en-US" sz="1600" dirty="0"/>
              <a:t>are columnar </a:t>
            </a:r>
            <a:r>
              <a:rPr lang="en-US" sz="1600" dirty="0" smtClean="0"/>
              <a:t>cells</a:t>
            </a:r>
            <a:r>
              <a:rPr lang="sr-Latn-RS" sz="1600" dirty="0" smtClean="0"/>
              <a:t> </a:t>
            </a:r>
            <a:r>
              <a:rPr lang="en-US" sz="1600" dirty="0" smtClean="0"/>
              <a:t>that </a:t>
            </a:r>
            <a:r>
              <a:rPr lang="en-US" sz="1600" dirty="0"/>
              <a:t>are similar to neuroglia cells and provide </a:t>
            </a:r>
            <a:r>
              <a:rPr lang="en-US" sz="1600" dirty="0" smtClean="0"/>
              <a:t>mechanical</a:t>
            </a:r>
            <a:r>
              <a:rPr lang="sr-Latn-RS" sz="1600" dirty="0" smtClean="0"/>
              <a:t> </a:t>
            </a:r>
            <a:r>
              <a:rPr lang="en-US" sz="1600" dirty="0" smtClean="0"/>
              <a:t>and </a:t>
            </a:r>
            <a:r>
              <a:rPr lang="en-US" sz="1600" dirty="0"/>
              <a:t>metabolic support to the olfactory receptor cells. </a:t>
            </a:r>
            <a:r>
              <a:rPr lang="en-US" sz="1600" dirty="0" smtClean="0"/>
              <a:t>They</a:t>
            </a:r>
            <a:r>
              <a:rPr lang="sr-Latn-RS" sz="1600" dirty="0" smtClean="0"/>
              <a:t> </a:t>
            </a:r>
            <a:r>
              <a:rPr lang="en-US" sz="1600" dirty="0" smtClean="0"/>
              <a:t>synthesize </a:t>
            </a:r>
            <a:r>
              <a:rPr lang="en-US" sz="1600" dirty="0"/>
              <a:t>and secrete odorant-binding proteins.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600" b="1" dirty="0" smtClean="0">
                <a:solidFill>
                  <a:srgbClr val="FF0000"/>
                </a:solidFill>
              </a:rPr>
              <a:t>Basal </a:t>
            </a:r>
            <a:r>
              <a:rPr lang="en-US" sz="1600" b="1" dirty="0">
                <a:solidFill>
                  <a:srgbClr val="FF0000"/>
                </a:solidFill>
              </a:rPr>
              <a:t>cells </a:t>
            </a:r>
            <a:r>
              <a:rPr lang="en-US" sz="1600" dirty="0"/>
              <a:t>are stem cells from which new </a:t>
            </a:r>
            <a:r>
              <a:rPr lang="en-US" sz="1600" dirty="0" smtClean="0"/>
              <a:t>olfactory</a:t>
            </a:r>
            <a:r>
              <a:rPr lang="sr-Latn-RS" sz="1600" dirty="0" smtClean="0"/>
              <a:t> </a:t>
            </a:r>
            <a:r>
              <a:rPr lang="en-US" sz="1600" dirty="0" smtClean="0"/>
              <a:t>receptor </a:t>
            </a:r>
            <a:r>
              <a:rPr lang="en-US" sz="1600" dirty="0"/>
              <a:t>cells and supporting cells differentiate.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1600" b="1" dirty="0" smtClean="0">
                <a:solidFill>
                  <a:srgbClr val="FF0000"/>
                </a:solidFill>
              </a:rPr>
              <a:t>Brush </a:t>
            </a:r>
            <a:r>
              <a:rPr lang="en-US" sz="1600" b="1" dirty="0">
                <a:solidFill>
                  <a:srgbClr val="FF0000"/>
                </a:solidFill>
              </a:rPr>
              <a:t>cells </a:t>
            </a:r>
            <a:r>
              <a:rPr lang="en-US" sz="1600" dirty="0"/>
              <a:t>are the same cell type that occurs in </a:t>
            </a:r>
            <a:r>
              <a:rPr lang="en-US" sz="1600" dirty="0" smtClean="0"/>
              <a:t>the</a:t>
            </a:r>
            <a:r>
              <a:rPr lang="sr-Latn-RS" sz="1600" dirty="0" smtClean="0"/>
              <a:t> </a:t>
            </a:r>
            <a:r>
              <a:rPr lang="en-US" sz="1600" dirty="0" smtClean="0"/>
              <a:t>respiratory </a:t>
            </a:r>
            <a:r>
              <a:rPr lang="en-US" sz="1600" dirty="0"/>
              <a:t>epithelium.</a:t>
            </a:r>
            <a:endParaRPr sz="1600" dirty="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59350" y="1454150"/>
            <a:ext cx="3810000" cy="508000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107936" y="1553975"/>
            <a:ext cx="192595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Arial MT"/>
                <a:cs typeface="Arial MT"/>
              </a:rPr>
              <a:t>Photomicrography:</a:t>
            </a:r>
            <a:r>
              <a:rPr sz="1000" spc="2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Blue</a:t>
            </a:r>
            <a:r>
              <a:rPr sz="1000" spc="1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Histology </a:t>
            </a:r>
            <a:r>
              <a:rPr sz="1000" spc="-265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  <a:hlinkClick r:id="rId3"/>
              </a:rPr>
              <a:t>http://www.lab.anhb.uwa.edu.au/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08502" y="546925"/>
            <a:ext cx="31280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Stria</a:t>
            </a:r>
            <a:r>
              <a:rPr spc="-30" dirty="0"/>
              <a:t> </a:t>
            </a:r>
            <a:r>
              <a:rPr spc="-5" dirty="0"/>
              <a:t>vascularis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90548"/>
            <a:ext cx="3953510" cy="3509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0170" indent="-342900">
              <a:lnSpc>
                <a:spcPct val="13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60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835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00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44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77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spc="-5" dirty="0">
                <a:latin typeface="Arial"/>
                <a:cs typeface="Arial"/>
              </a:rPr>
              <a:t>и</a:t>
            </a:r>
            <a:r>
              <a:rPr sz="1800" b="1" dirty="0">
                <a:latin typeface="Arial"/>
                <a:cs typeface="Arial"/>
              </a:rPr>
              <a:t>р</a:t>
            </a:r>
            <a:r>
              <a:rPr sz="1800" b="1" spc="-10" dirty="0">
                <a:latin typeface="Arial"/>
                <a:cs typeface="Arial"/>
              </a:rPr>
              <a:t>а</a:t>
            </a:r>
            <a:r>
              <a:rPr sz="1800" b="1" spc="-5" dirty="0">
                <a:latin typeface="Arial"/>
                <a:cs typeface="Arial"/>
              </a:rPr>
              <a:t>л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dirty="0">
                <a:latin typeface="Arial"/>
                <a:cs typeface="Arial"/>
              </a:rPr>
              <a:t>ог</a:t>
            </a:r>
            <a:r>
              <a:rPr sz="1800" b="1" spc="-5" dirty="0">
                <a:latin typeface="Arial"/>
                <a:cs typeface="Arial"/>
              </a:rPr>
              <a:t> ли</a:t>
            </a:r>
            <a:r>
              <a:rPr sz="1800" b="1" spc="-10" dirty="0">
                <a:latin typeface="Arial"/>
                <a:cs typeface="Arial"/>
              </a:rPr>
              <a:t>га</a:t>
            </a:r>
            <a:r>
              <a:rPr sz="1800" b="1" spc="-5" dirty="0">
                <a:latin typeface="Arial"/>
                <a:cs typeface="Arial"/>
              </a:rPr>
              <a:t>м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spc="-35" dirty="0">
                <a:latin typeface="Arial"/>
                <a:cs typeface="Arial"/>
              </a:rPr>
              <a:t>т</a:t>
            </a:r>
            <a:r>
              <a:rPr sz="1800" b="1" dirty="0">
                <a:latin typeface="Arial"/>
                <a:cs typeface="Arial"/>
              </a:rPr>
              <a:t>а</a:t>
            </a:r>
            <a:r>
              <a:rPr sz="1800" b="1" spc="65" dirty="0">
                <a:latin typeface="Arial"/>
                <a:cs typeface="Arial"/>
              </a:rPr>
              <a:t> 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415" dirty="0">
                <a:latin typeface="Arial MT"/>
                <a:cs typeface="Arial MT"/>
              </a:rPr>
              <a:t>е  </a:t>
            </a:r>
            <a:r>
              <a:rPr sz="1800" b="1" spc="-15" dirty="0">
                <a:latin typeface="Arial"/>
                <a:cs typeface="Arial"/>
              </a:rPr>
              <a:t>васкуларизован</a:t>
            </a:r>
            <a:r>
              <a:rPr sz="1800" b="1" spc="55" dirty="0">
                <a:latin typeface="Arial"/>
                <a:cs typeface="Arial"/>
              </a:rPr>
              <a:t> </a:t>
            </a:r>
            <a:r>
              <a:rPr sz="1800" spc="-5" dirty="0">
                <a:latin typeface="Arial MT"/>
                <a:cs typeface="Arial MT"/>
              </a:rPr>
              <a:t>–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stria 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vascularis</a:t>
            </a:r>
            <a:r>
              <a:rPr sz="1800" spc="-5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indent="-342900">
              <a:lnSpc>
                <a:spcPct val="100000"/>
              </a:lnSpc>
              <a:spcBef>
                <a:spcPts val="10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800" b="1" spc="-5" dirty="0">
                <a:latin typeface="Arial"/>
                <a:cs typeface="Arial"/>
              </a:rPr>
              <a:t>Не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поседује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базалну</a:t>
            </a:r>
            <a:r>
              <a:rPr sz="1800" b="1" spc="-10" dirty="0">
                <a:latin typeface="Arial"/>
                <a:cs typeface="Arial"/>
              </a:rPr>
              <a:t> ламину</a:t>
            </a:r>
            <a:r>
              <a:rPr sz="1800" spc="-1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5080" indent="-342900">
              <a:lnSpc>
                <a:spcPct val="13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09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98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р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410" dirty="0">
                <a:solidFill>
                  <a:srgbClr val="CC0000"/>
                </a:solidFill>
                <a:latin typeface="Arial MT"/>
                <a:cs typeface="Arial MT"/>
              </a:rPr>
              <a:t>ј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869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800" spc="-86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855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990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800" spc="-96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ар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2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1145" dirty="0">
                <a:latin typeface="Arial MT"/>
                <a:cs typeface="Arial MT"/>
              </a:rPr>
              <a:t>г</a:t>
            </a:r>
            <a:r>
              <a:rPr sz="1800" spc="-795" dirty="0">
                <a:latin typeface="Arial MT"/>
                <a:cs typeface="Arial MT"/>
              </a:rPr>
              <a:t>ра</a:t>
            </a:r>
            <a:r>
              <a:rPr sz="1800" spc="-780" dirty="0">
                <a:latin typeface="Arial MT"/>
                <a:cs typeface="Arial MT"/>
              </a:rPr>
              <a:t>д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00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415" dirty="0">
                <a:latin typeface="Arial MT"/>
                <a:cs typeface="Arial MT"/>
              </a:rPr>
              <a:t>а  </a:t>
            </a:r>
            <a:r>
              <a:rPr sz="1800" spc="-780" dirty="0">
                <a:latin typeface="Arial MT"/>
                <a:cs typeface="Arial MT"/>
              </a:rPr>
              <a:t>ћелија:</a:t>
            </a:r>
            <a:endParaRPr sz="1800">
              <a:latin typeface="Arial MT"/>
              <a:cs typeface="Arial MT"/>
            </a:endParaRPr>
          </a:p>
          <a:p>
            <a:pPr marL="355600" indent="-342900">
              <a:lnSpc>
                <a:spcPct val="100000"/>
              </a:lnSpc>
              <a:spcBef>
                <a:spcPts val="10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800" b="1" spc="-5" dirty="0">
                <a:latin typeface="Arial"/>
                <a:cs typeface="Arial"/>
              </a:rPr>
              <a:t>Базалне</a:t>
            </a:r>
            <a:endParaRPr sz="1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0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800" b="1" spc="-10" dirty="0">
                <a:latin typeface="Arial"/>
                <a:cs typeface="Arial"/>
              </a:rPr>
              <a:t>Интермедијарне</a:t>
            </a:r>
            <a:endParaRPr sz="1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08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800" b="1" spc="-5" dirty="0">
                <a:latin typeface="Arial"/>
                <a:cs typeface="Arial"/>
              </a:rPr>
              <a:t>Маргиналне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067300" y="1763712"/>
            <a:ext cx="3738879" cy="4770755"/>
            <a:chOff x="5067300" y="1763712"/>
            <a:chExt cx="3738879" cy="477075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80850" y="1776552"/>
              <a:ext cx="3719460" cy="475137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072062" y="1768475"/>
              <a:ext cx="3729354" cy="4761230"/>
            </a:xfrm>
            <a:custGeom>
              <a:avLst/>
              <a:gdLst/>
              <a:ahLst/>
              <a:cxnLst/>
              <a:rect l="l" t="t" r="r" b="b"/>
              <a:pathLst>
                <a:path w="3729354" h="4761230">
                  <a:moveTo>
                    <a:pt x="0" y="0"/>
                  </a:moveTo>
                  <a:lnTo>
                    <a:pt x="3729037" y="0"/>
                  </a:lnTo>
                  <a:lnTo>
                    <a:pt x="3729037" y="4760912"/>
                  </a:lnTo>
                  <a:lnTo>
                    <a:pt x="0" y="4760912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87152563"/>
      </p:ext>
    </p:extLst>
  </p:cSld>
  <p:clrMapOvr>
    <a:masterClrMapping/>
  </p:clrMapOvr>
  <p:transition spd="med">
    <p:wipe dir="r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7294" y="546925"/>
            <a:ext cx="7727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65" dirty="0"/>
              <a:t>Т</a:t>
            </a:r>
            <a:r>
              <a:rPr spc="-1355" dirty="0"/>
              <a:t>и</a:t>
            </a:r>
            <a:r>
              <a:rPr spc="-1365" dirty="0"/>
              <a:t>м</a:t>
            </a:r>
            <a:r>
              <a:rPr spc="-1664" dirty="0"/>
              <a:t>п</a:t>
            </a:r>
            <a:r>
              <a:rPr spc="-1635" dirty="0"/>
              <a:t>ани</a:t>
            </a:r>
            <a:r>
              <a:rPr spc="-1639" dirty="0"/>
              <a:t>ч</a:t>
            </a:r>
            <a:r>
              <a:rPr spc="-1605" dirty="0"/>
              <a:t>ни</a:t>
            </a:r>
            <a:r>
              <a:rPr spc="-5" dirty="0"/>
              <a:t> </a:t>
            </a:r>
            <a:r>
              <a:rPr spc="-1945" dirty="0"/>
              <a:t>з</a:t>
            </a:r>
            <a:r>
              <a:rPr spc="-1540" dirty="0"/>
              <a:t>и</a:t>
            </a:r>
            <a:r>
              <a:rPr spc="-1545" dirty="0"/>
              <a:t>д</a:t>
            </a:r>
            <a:r>
              <a:rPr spc="-20" dirty="0"/>
              <a:t> </a:t>
            </a:r>
            <a:r>
              <a:rPr spc="-1995" dirty="0"/>
              <a:t>к</a:t>
            </a:r>
            <a:r>
              <a:rPr spc="-1635" dirty="0"/>
              <a:t>о</a:t>
            </a:r>
            <a:r>
              <a:rPr spc="-1800" dirty="0"/>
              <a:t>х</a:t>
            </a:r>
            <a:r>
              <a:rPr spc="-1505" dirty="0"/>
              <a:t>л</a:t>
            </a:r>
            <a:r>
              <a:rPr spc="-1714" dirty="0"/>
              <a:t>еарног</a:t>
            </a:r>
            <a:r>
              <a:rPr spc="-30" dirty="0"/>
              <a:t> </a:t>
            </a:r>
            <a:r>
              <a:rPr spc="-1505" dirty="0"/>
              <a:t>д</a:t>
            </a:r>
            <a:r>
              <a:rPr spc="-1800" dirty="0"/>
              <a:t>у</a:t>
            </a:r>
            <a:r>
              <a:rPr spc="-1995" dirty="0"/>
              <a:t>к</a:t>
            </a:r>
            <a:r>
              <a:rPr spc="-1925" dirty="0"/>
              <a:t>т</a:t>
            </a:r>
            <a:r>
              <a:rPr spc="-1839" dirty="0"/>
              <a:t>у</a:t>
            </a:r>
            <a:r>
              <a:rPr spc="-1800" dirty="0"/>
              <a:t>с</a:t>
            </a:r>
            <a:r>
              <a:rPr spc="-1600" dirty="0"/>
              <a:t>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55854" y="1621028"/>
            <a:ext cx="3658870" cy="483997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355600" marR="270510" indent="-342900">
              <a:lnSpc>
                <a:spcPts val="2270"/>
              </a:lnSpc>
              <a:spcBef>
                <a:spcPts val="80"/>
              </a:spcBef>
              <a:buChar char="•"/>
              <a:tabLst>
                <a:tab pos="355600" algn="l"/>
                <a:tab pos="356870" algn="l"/>
              </a:tabLst>
            </a:pPr>
            <a:r>
              <a:rPr sz="1800" spc="-775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68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685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spc="-835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825" dirty="0">
                <a:solidFill>
                  <a:srgbClr val="CC0000"/>
                </a:solidFill>
                <a:latin typeface="Arial MT"/>
                <a:cs typeface="Arial MT"/>
              </a:rPr>
              <a:t>ни</a:t>
            </a:r>
            <a:r>
              <a:rPr sz="1800" spc="-830" dirty="0">
                <a:solidFill>
                  <a:srgbClr val="CC0000"/>
                </a:solidFill>
                <a:latin typeface="Arial MT"/>
                <a:cs typeface="Arial MT"/>
              </a:rPr>
              <a:t>ч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ни</a:t>
            </a:r>
            <a:r>
              <a:rPr sz="1800" spc="-2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975" dirty="0">
                <a:solidFill>
                  <a:srgbClr val="CC0000"/>
                </a:solidFill>
                <a:latin typeface="Arial MT"/>
                <a:cs typeface="Arial MT"/>
              </a:rPr>
              <a:t>з</a:t>
            </a:r>
            <a:r>
              <a:rPr sz="1800" spc="-775" dirty="0">
                <a:solidFill>
                  <a:srgbClr val="CC0000"/>
                </a:solidFill>
                <a:latin typeface="Arial MT"/>
                <a:cs typeface="Arial MT"/>
              </a:rPr>
              <a:t>ид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69" dirty="0">
                <a:latin typeface="Arial MT"/>
                <a:cs typeface="Arial MT"/>
              </a:rPr>
              <a:t>в</a:t>
            </a:r>
            <a:r>
              <a:rPr sz="1800" spc="-1110" dirty="0">
                <a:latin typeface="Arial MT"/>
                <a:cs typeface="Arial MT"/>
              </a:rPr>
              <a:t>а</a:t>
            </a:r>
            <a:r>
              <a:rPr sz="1800" spc="-1105" dirty="0">
                <a:latin typeface="Arial MT"/>
                <a:cs typeface="Arial MT"/>
              </a:rPr>
              <a:t>ј</a:t>
            </a:r>
            <a:r>
              <a:rPr sz="1800" spc="-415" dirty="0">
                <a:latin typeface="Arial MT"/>
                <a:cs typeface="Arial MT"/>
              </a:rPr>
              <a:t>а  </a:t>
            </a:r>
            <a:r>
              <a:rPr sz="1800" b="1" spc="-25" dirty="0">
                <a:latin typeface="Arial"/>
                <a:cs typeface="Arial"/>
              </a:rPr>
              <a:t>к</a:t>
            </a:r>
            <a:r>
              <a:rPr sz="1800" b="1" spc="-45" dirty="0">
                <a:latin typeface="Arial"/>
                <a:cs typeface="Arial"/>
              </a:rPr>
              <a:t>о</a:t>
            </a:r>
            <a:r>
              <a:rPr sz="1800" b="1" spc="-10" dirty="0">
                <a:latin typeface="Arial"/>
                <a:cs typeface="Arial"/>
              </a:rPr>
              <a:t>х</a:t>
            </a:r>
            <a:r>
              <a:rPr sz="1800" b="1" spc="-30" dirty="0">
                <a:latin typeface="Arial"/>
                <a:cs typeface="Arial"/>
              </a:rPr>
              <a:t>л</a:t>
            </a:r>
            <a:r>
              <a:rPr sz="1800" b="1" spc="-10" dirty="0">
                <a:latin typeface="Arial"/>
                <a:cs typeface="Arial"/>
              </a:rPr>
              <a:t>еа</a:t>
            </a:r>
            <a:r>
              <a:rPr sz="1800" b="1" dirty="0">
                <a:latin typeface="Arial"/>
                <a:cs typeface="Arial"/>
              </a:rPr>
              <a:t>р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dirty="0">
                <a:latin typeface="Arial"/>
                <a:cs typeface="Arial"/>
              </a:rPr>
              <a:t>и </a:t>
            </a:r>
            <a:r>
              <a:rPr sz="1800" b="1" spc="20" dirty="0">
                <a:latin typeface="Arial"/>
                <a:cs typeface="Arial"/>
              </a:rPr>
              <a:t>д</a:t>
            </a:r>
            <a:r>
              <a:rPr sz="1800" b="1" spc="-20" dirty="0">
                <a:latin typeface="Arial"/>
                <a:cs typeface="Arial"/>
              </a:rPr>
              <a:t>у</a:t>
            </a:r>
            <a:r>
              <a:rPr sz="1800" b="1" spc="-5" dirty="0">
                <a:latin typeface="Arial"/>
                <a:cs typeface="Arial"/>
              </a:rPr>
              <a:t>к</a:t>
            </a:r>
            <a:r>
              <a:rPr sz="1800" b="1" spc="30" dirty="0">
                <a:latin typeface="Arial"/>
                <a:cs typeface="Arial"/>
              </a:rPr>
              <a:t>т</a:t>
            </a:r>
            <a:r>
              <a:rPr sz="1800" b="1" spc="-70" dirty="0">
                <a:latin typeface="Arial"/>
                <a:cs typeface="Arial"/>
              </a:rPr>
              <a:t>у</a:t>
            </a:r>
            <a:r>
              <a:rPr sz="1800" b="1" dirty="0">
                <a:latin typeface="Arial"/>
                <a:cs typeface="Arial"/>
              </a:rPr>
              <a:t>с</a:t>
            </a:r>
            <a:r>
              <a:rPr sz="1800" b="1" spc="55" dirty="0">
                <a:latin typeface="Arial"/>
                <a:cs typeface="Arial"/>
              </a:rPr>
              <a:t> </a:t>
            </a:r>
            <a:r>
              <a:rPr sz="1800" spc="-819" dirty="0">
                <a:latin typeface="Arial MT"/>
                <a:cs typeface="Arial MT"/>
              </a:rPr>
              <a:t>о</a:t>
            </a:r>
            <a:r>
              <a:rPr sz="1800" spc="-775" dirty="0">
                <a:latin typeface="Arial MT"/>
                <a:cs typeface="Arial MT"/>
              </a:rPr>
              <a:t>д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-5" dirty="0">
                <a:latin typeface="Arial"/>
                <a:cs typeface="Arial"/>
              </a:rPr>
              <a:t>к</a:t>
            </a:r>
            <a:r>
              <a:rPr sz="1800" b="1" spc="-10" dirty="0">
                <a:latin typeface="Arial"/>
                <a:cs typeface="Arial"/>
              </a:rPr>
              <a:t>а</a:t>
            </a:r>
            <a:r>
              <a:rPr sz="1800" b="1" spc="-30" dirty="0">
                <a:latin typeface="Arial"/>
                <a:cs typeface="Arial"/>
              </a:rPr>
              <a:t>л</a:t>
            </a:r>
            <a:r>
              <a:rPr sz="1800" b="1" dirty="0">
                <a:latin typeface="Arial"/>
                <a:cs typeface="Arial"/>
              </a:rPr>
              <a:t>е  </a:t>
            </a:r>
            <a:r>
              <a:rPr sz="1800" b="1" spc="-10" dirty="0">
                <a:latin typeface="Arial"/>
                <a:cs typeface="Arial"/>
              </a:rPr>
              <a:t>тимпани</a:t>
            </a:r>
            <a:r>
              <a:rPr sz="1800" spc="-1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179705" indent="-342900">
              <a:lnSpc>
                <a:spcPct val="105000"/>
              </a:lnSpc>
              <a:spcBef>
                <a:spcPts val="335"/>
              </a:spcBef>
              <a:buChar char="•"/>
              <a:tabLst>
                <a:tab pos="355600" algn="l"/>
                <a:tab pos="356235" algn="l"/>
              </a:tabLst>
            </a:pPr>
            <a:r>
              <a:rPr sz="1800" spc="-509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340" dirty="0">
                <a:latin typeface="Arial MT"/>
                <a:cs typeface="Arial MT"/>
              </a:rPr>
              <a:t>њ</a:t>
            </a:r>
            <a:r>
              <a:rPr sz="1800" spc="-695" dirty="0">
                <a:latin typeface="Arial MT"/>
                <a:cs typeface="Arial MT"/>
              </a:rPr>
              <a:t>е</a:t>
            </a:r>
            <a:r>
              <a:rPr sz="1800" spc="-665" dirty="0">
                <a:latin typeface="Arial MT"/>
                <a:cs typeface="Arial MT"/>
              </a:rPr>
              <a:t>м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785" dirty="0">
                <a:latin typeface="Arial MT"/>
                <a:cs typeface="Arial MT"/>
              </a:rPr>
              <a:t>а</a:t>
            </a:r>
            <a:r>
              <a:rPr sz="1800" spc="-770" dirty="0">
                <a:latin typeface="Arial MT"/>
                <a:cs typeface="Arial MT"/>
              </a:rPr>
              <a:t>л</a:t>
            </a:r>
            <a:r>
              <a:rPr sz="1800" spc="-830" dirty="0">
                <a:latin typeface="Arial MT"/>
                <a:cs typeface="Arial MT"/>
              </a:rPr>
              <a:t>а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b="1" dirty="0">
                <a:solidFill>
                  <a:srgbClr val="CC0000"/>
                </a:solidFill>
                <a:latin typeface="Arial"/>
                <a:cs typeface="Arial"/>
              </a:rPr>
              <a:t>Ко</a:t>
            </a:r>
            <a:r>
              <a:rPr sz="1800" b="1" spc="-20" dirty="0">
                <a:solidFill>
                  <a:srgbClr val="CC0000"/>
                </a:solidFill>
                <a:latin typeface="Arial"/>
                <a:cs typeface="Arial"/>
              </a:rPr>
              <a:t>р</a:t>
            </a:r>
            <a:r>
              <a:rPr sz="1800" b="1" spc="-35" dirty="0">
                <a:solidFill>
                  <a:srgbClr val="CC0000"/>
                </a:solidFill>
                <a:latin typeface="Arial"/>
                <a:cs typeface="Arial"/>
              </a:rPr>
              <a:t>т</a:t>
            </a:r>
            <a:r>
              <a:rPr sz="1800" b="1" spc="-5" dirty="0">
                <a:solidFill>
                  <a:srgbClr val="CC0000"/>
                </a:solidFill>
                <a:latin typeface="Arial"/>
                <a:cs typeface="Arial"/>
              </a:rPr>
              <a:t>и</a:t>
            </a:r>
            <a:r>
              <a:rPr sz="1800" b="1" dirty="0">
                <a:solidFill>
                  <a:srgbClr val="CC0000"/>
                </a:solidFill>
                <a:latin typeface="Arial"/>
                <a:cs typeface="Arial"/>
              </a:rPr>
              <a:t>ј</a:t>
            </a:r>
            <a:r>
              <a:rPr sz="1800" b="1" spc="-10" dirty="0">
                <a:solidFill>
                  <a:srgbClr val="CC0000"/>
                </a:solidFill>
                <a:latin typeface="Arial"/>
                <a:cs typeface="Arial"/>
              </a:rPr>
              <a:t>е</a:t>
            </a:r>
            <a:r>
              <a:rPr sz="1800" b="1" dirty="0">
                <a:solidFill>
                  <a:srgbClr val="CC0000"/>
                </a:solidFill>
                <a:latin typeface="Arial"/>
                <a:cs typeface="Arial"/>
              </a:rPr>
              <a:t>в  </a:t>
            </a:r>
            <a:r>
              <a:rPr sz="1800" b="1" spc="-5" dirty="0">
                <a:solidFill>
                  <a:srgbClr val="CC0000"/>
                </a:solidFill>
                <a:latin typeface="Arial"/>
                <a:cs typeface="Arial"/>
              </a:rPr>
              <a:t>орган</a:t>
            </a:r>
            <a:r>
              <a:rPr sz="1800" spc="-5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5080" indent="-342900">
              <a:lnSpc>
                <a:spcPct val="105000"/>
              </a:lnSpc>
              <a:spcBef>
                <a:spcPts val="434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spc="-70" dirty="0">
                <a:latin typeface="Arial"/>
                <a:cs typeface="Arial"/>
              </a:rPr>
              <a:t>Т</a:t>
            </a:r>
            <a:r>
              <a:rPr sz="1800" b="1" spc="-5" dirty="0">
                <a:latin typeface="Arial"/>
                <a:cs typeface="Arial"/>
              </a:rPr>
              <a:t>и</a:t>
            </a:r>
            <a:r>
              <a:rPr sz="1800" b="1" dirty="0">
                <a:latin typeface="Arial"/>
                <a:cs typeface="Arial"/>
              </a:rPr>
              <a:t>м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spc="-10" dirty="0">
                <a:latin typeface="Arial"/>
                <a:cs typeface="Arial"/>
              </a:rPr>
              <a:t>а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spc="-5" dirty="0">
                <a:latin typeface="Arial"/>
                <a:cs typeface="Arial"/>
              </a:rPr>
              <a:t>ич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dirty="0">
                <a:latin typeface="Arial"/>
                <a:cs typeface="Arial"/>
              </a:rPr>
              <a:t>и</a:t>
            </a:r>
            <a:r>
              <a:rPr sz="1800" b="1" spc="20" dirty="0">
                <a:latin typeface="Arial"/>
                <a:cs typeface="Arial"/>
              </a:rPr>
              <a:t> </a:t>
            </a:r>
            <a:r>
              <a:rPr sz="1800" b="1" spc="5" dirty="0">
                <a:latin typeface="Arial"/>
                <a:cs typeface="Arial"/>
              </a:rPr>
              <a:t>з</a:t>
            </a:r>
            <a:r>
              <a:rPr sz="1800" b="1" spc="-5" dirty="0">
                <a:latin typeface="Arial"/>
                <a:cs typeface="Arial"/>
              </a:rPr>
              <a:t>и</a:t>
            </a:r>
            <a:r>
              <a:rPr sz="1800" b="1" dirty="0">
                <a:latin typeface="Arial"/>
                <a:cs typeface="Arial"/>
              </a:rPr>
              <a:t>д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60" dirty="0">
                <a:latin typeface="Arial MT"/>
                <a:cs typeface="Arial MT"/>
              </a:rPr>
              <a:t>а</a:t>
            </a:r>
            <a:r>
              <a:rPr sz="1800" spc="-855" dirty="0">
                <a:latin typeface="Arial MT"/>
                <a:cs typeface="Arial MT"/>
              </a:rPr>
              <a:t>с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1110" dirty="0">
                <a:latin typeface="Arial MT"/>
                <a:cs typeface="Arial MT"/>
              </a:rPr>
              <a:t>о</a:t>
            </a:r>
            <a:r>
              <a:rPr sz="1800" spc="-1105" dirty="0">
                <a:latin typeface="Arial MT"/>
                <a:cs typeface="Arial MT"/>
              </a:rPr>
              <a:t>ј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509" dirty="0">
                <a:latin typeface="Arial MT"/>
                <a:cs typeface="Arial MT"/>
              </a:rPr>
              <a:t>з  </a:t>
            </a:r>
            <a:r>
              <a:rPr sz="1800" spc="-88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855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965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94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р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365" dirty="0">
                <a:solidFill>
                  <a:srgbClr val="CC0000"/>
                </a:solidFill>
                <a:latin typeface="Arial MT"/>
                <a:cs typeface="Arial MT"/>
              </a:rPr>
              <a:t>ш</a:t>
            </a:r>
            <a:r>
              <a:rPr sz="1800" spc="-340" dirty="0">
                <a:solidFill>
                  <a:srgbClr val="CC0000"/>
                </a:solidFill>
                <a:latin typeface="Arial MT"/>
                <a:cs typeface="Arial MT"/>
              </a:rPr>
              <a:t>њ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1145" dirty="0">
                <a:solidFill>
                  <a:srgbClr val="CC0000"/>
                </a:solidFill>
                <a:latin typeface="Arial MT"/>
                <a:cs typeface="Arial MT"/>
              </a:rPr>
              <a:t>г</a:t>
            </a:r>
            <a:r>
              <a:rPr sz="1800" spc="6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835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495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484" dirty="0">
                <a:solidFill>
                  <a:srgbClr val="CC0000"/>
                </a:solidFill>
                <a:latin typeface="Arial MT"/>
                <a:cs typeface="Arial MT"/>
              </a:rPr>
              <a:t>љ</a:t>
            </a:r>
            <a:r>
              <a:rPr sz="1800" spc="-59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585" dirty="0">
                <a:solidFill>
                  <a:srgbClr val="CC0000"/>
                </a:solidFill>
                <a:latin typeface="Arial MT"/>
                <a:cs typeface="Arial MT"/>
              </a:rPr>
              <a:t>ш</a:t>
            </a:r>
            <a:r>
              <a:rPr sz="1800" spc="-340" dirty="0">
                <a:solidFill>
                  <a:srgbClr val="CC0000"/>
                </a:solidFill>
                <a:latin typeface="Arial MT"/>
                <a:cs typeface="Arial MT"/>
              </a:rPr>
              <a:t>њ</a:t>
            </a:r>
            <a:r>
              <a:rPr sz="1800" spc="-635" dirty="0">
                <a:solidFill>
                  <a:srgbClr val="CC0000"/>
                </a:solidFill>
                <a:latin typeface="Arial MT"/>
                <a:cs typeface="Arial MT"/>
              </a:rPr>
              <a:t>ег  дела</a:t>
            </a:r>
            <a:r>
              <a:rPr sz="1800" spc="-635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188595" indent="-342900">
              <a:lnSpc>
                <a:spcPct val="105000"/>
              </a:lnSpc>
              <a:spcBef>
                <a:spcPts val="43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spc="-15" dirty="0">
                <a:latin typeface="Arial"/>
                <a:cs typeface="Arial"/>
              </a:rPr>
              <a:t>Унутрашњи</a:t>
            </a:r>
            <a:r>
              <a:rPr sz="1800" b="1" spc="5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део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spc="-819" dirty="0">
                <a:latin typeface="Arial MT"/>
                <a:cs typeface="Arial MT"/>
              </a:rPr>
              <a:t>чини </a:t>
            </a:r>
            <a:r>
              <a:rPr sz="1800" spc="-484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795" dirty="0">
                <a:latin typeface="Arial MT"/>
                <a:cs typeface="Arial MT"/>
              </a:rPr>
              <a:t>ира</a:t>
            </a:r>
            <a:r>
              <a:rPr sz="1800" spc="-780" dirty="0">
                <a:latin typeface="Arial MT"/>
                <a:cs typeface="Arial MT"/>
              </a:rPr>
              <a:t>л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90" dirty="0">
                <a:latin typeface="Arial MT"/>
                <a:cs typeface="Arial MT"/>
              </a:rPr>
              <a:t>к</a:t>
            </a:r>
            <a:r>
              <a:rPr sz="1800" spc="-590" dirty="0">
                <a:latin typeface="Arial MT"/>
                <a:cs typeface="Arial MT"/>
              </a:rPr>
              <a:t>о</a:t>
            </a:r>
            <a:r>
              <a:rPr sz="1800" spc="-585" dirty="0">
                <a:latin typeface="Arial MT"/>
                <a:cs typeface="Arial MT"/>
              </a:rPr>
              <a:t>ш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15" dirty="0">
                <a:latin typeface="Arial MT"/>
                <a:cs typeface="Arial MT"/>
              </a:rPr>
              <a:t>а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725" dirty="0">
                <a:latin typeface="Arial MT"/>
                <a:cs typeface="Arial MT"/>
              </a:rPr>
              <a:t>л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869" dirty="0">
                <a:latin typeface="Arial MT"/>
                <a:cs typeface="Arial MT"/>
              </a:rPr>
              <a:t>ч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770" dirty="0">
                <a:latin typeface="Arial MT"/>
                <a:cs typeface="Arial MT"/>
              </a:rPr>
              <a:t>ц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5" dirty="0">
                <a:latin typeface="Arial MT"/>
                <a:cs typeface="Arial MT"/>
              </a:rPr>
              <a:t>–  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lamina</a:t>
            </a:r>
            <a:r>
              <a:rPr sz="1800" spc="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spiralis</a:t>
            </a:r>
            <a:r>
              <a:rPr sz="1800" spc="2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ossea</a:t>
            </a:r>
            <a:r>
              <a:rPr sz="1800" spc="-1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4965" marR="184785" indent="-342900">
              <a:lnSpc>
                <a:spcPct val="105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09" dirty="0">
                <a:latin typeface="Arial MT"/>
                <a:cs typeface="Arial MT"/>
              </a:rPr>
              <a:t>С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495" dirty="0">
                <a:latin typeface="Arial MT"/>
                <a:cs typeface="Arial MT"/>
              </a:rPr>
              <a:t>о</a:t>
            </a:r>
            <a:r>
              <a:rPr sz="1800" spc="-484" dirty="0">
                <a:latin typeface="Arial MT"/>
                <a:cs typeface="Arial MT"/>
              </a:rPr>
              <a:t>љ</a:t>
            </a:r>
            <a:r>
              <a:rPr sz="1800" spc="-590" dirty="0">
                <a:latin typeface="Arial MT"/>
                <a:cs typeface="Arial MT"/>
              </a:rPr>
              <a:t>а</a:t>
            </a:r>
            <a:r>
              <a:rPr sz="1800" spc="-585" dirty="0">
                <a:latin typeface="Arial MT"/>
                <a:cs typeface="Arial MT"/>
              </a:rPr>
              <a:t>ш</a:t>
            </a:r>
            <a:r>
              <a:rPr sz="1800" spc="-340" dirty="0">
                <a:latin typeface="Arial MT"/>
                <a:cs typeface="Arial MT"/>
              </a:rPr>
              <a:t>њ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10" dirty="0">
                <a:latin typeface="Arial MT"/>
                <a:cs typeface="Arial MT"/>
              </a:rPr>
              <a:t>е</a:t>
            </a:r>
            <a:r>
              <a:rPr sz="1800" spc="-800" dirty="0">
                <a:latin typeface="Arial MT"/>
                <a:cs typeface="Arial MT"/>
              </a:rPr>
              <a:t>о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15" dirty="0">
                <a:latin typeface="Arial MT"/>
                <a:cs typeface="Arial MT"/>
              </a:rPr>
              <a:t>а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869" dirty="0">
                <a:latin typeface="Arial MT"/>
                <a:cs typeface="Arial MT"/>
              </a:rPr>
              <a:t>ч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635" dirty="0">
                <a:latin typeface="Arial MT"/>
                <a:cs typeface="Arial MT"/>
              </a:rPr>
              <a:t>ог  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775" dirty="0">
                <a:latin typeface="Arial MT"/>
                <a:cs typeface="Arial MT"/>
              </a:rPr>
              <a:t>и</a:t>
            </a:r>
            <a:r>
              <a:rPr sz="1800" spc="-770" dirty="0">
                <a:latin typeface="Arial MT"/>
                <a:cs typeface="Arial MT"/>
              </a:rPr>
              <a:t>д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869" dirty="0">
                <a:latin typeface="Arial MT"/>
                <a:cs typeface="Arial MT"/>
              </a:rPr>
              <a:t>ч</a:t>
            </a:r>
            <a:r>
              <a:rPr sz="1800" spc="-800" dirty="0">
                <a:latin typeface="Arial MT"/>
                <a:cs typeface="Arial MT"/>
              </a:rPr>
              <a:t>ини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b="1" dirty="0">
                <a:solidFill>
                  <a:srgbClr val="CC0000"/>
                </a:solidFill>
                <a:latin typeface="Arial"/>
                <a:cs typeface="Arial"/>
              </a:rPr>
              <a:t>б</a:t>
            </a:r>
            <a:r>
              <a:rPr sz="1800" b="1" spc="15" dirty="0">
                <a:solidFill>
                  <a:srgbClr val="CC0000"/>
                </a:solidFill>
                <a:latin typeface="Arial"/>
                <a:cs typeface="Arial"/>
              </a:rPr>
              <a:t>а</a:t>
            </a:r>
            <a:r>
              <a:rPr sz="1800" b="1" spc="5" dirty="0">
                <a:solidFill>
                  <a:srgbClr val="CC0000"/>
                </a:solidFill>
                <a:latin typeface="Arial"/>
                <a:cs typeface="Arial"/>
              </a:rPr>
              <a:t>з</a:t>
            </a:r>
            <a:r>
              <a:rPr sz="1800" b="1" spc="-5" dirty="0">
                <a:solidFill>
                  <a:srgbClr val="CC0000"/>
                </a:solidFill>
                <a:latin typeface="Arial"/>
                <a:cs typeface="Arial"/>
              </a:rPr>
              <a:t>ил</a:t>
            </a:r>
            <a:r>
              <a:rPr sz="1800" b="1" spc="-10" dirty="0">
                <a:solidFill>
                  <a:srgbClr val="CC0000"/>
                </a:solidFill>
                <a:latin typeface="Arial"/>
                <a:cs typeface="Arial"/>
              </a:rPr>
              <a:t>а</a:t>
            </a:r>
            <a:r>
              <a:rPr sz="1800" b="1" dirty="0">
                <a:solidFill>
                  <a:srgbClr val="CC0000"/>
                </a:solidFill>
                <a:latin typeface="Arial"/>
                <a:cs typeface="Arial"/>
              </a:rPr>
              <a:t>р</a:t>
            </a:r>
            <a:r>
              <a:rPr sz="1800" b="1" spc="5" dirty="0">
                <a:solidFill>
                  <a:srgbClr val="CC0000"/>
                </a:solidFill>
                <a:latin typeface="Arial"/>
                <a:cs typeface="Arial"/>
              </a:rPr>
              <a:t>на  </a:t>
            </a:r>
            <a:r>
              <a:rPr sz="1800" b="1" dirty="0">
                <a:solidFill>
                  <a:srgbClr val="CC0000"/>
                </a:solidFill>
                <a:latin typeface="Arial"/>
                <a:cs typeface="Arial"/>
              </a:rPr>
              <a:t>м</a:t>
            </a:r>
            <a:r>
              <a:rPr sz="1800" b="1" spc="-30" dirty="0">
                <a:solidFill>
                  <a:srgbClr val="CC0000"/>
                </a:solidFill>
                <a:latin typeface="Arial"/>
                <a:cs typeface="Arial"/>
              </a:rPr>
              <a:t>е</a:t>
            </a:r>
            <a:r>
              <a:rPr sz="1800" b="1" spc="-25" dirty="0">
                <a:solidFill>
                  <a:srgbClr val="CC0000"/>
                </a:solidFill>
                <a:latin typeface="Arial"/>
                <a:cs typeface="Arial"/>
              </a:rPr>
              <a:t>м</a:t>
            </a:r>
            <a:r>
              <a:rPr sz="1800" b="1" dirty="0">
                <a:solidFill>
                  <a:srgbClr val="CC0000"/>
                </a:solidFill>
                <a:latin typeface="Arial"/>
                <a:cs typeface="Arial"/>
              </a:rPr>
              <a:t>бр</a:t>
            </a:r>
            <a:r>
              <a:rPr sz="1800" b="1" spc="-10" dirty="0">
                <a:solidFill>
                  <a:srgbClr val="CC0000"/>
                </a:solidFill>
                <a:latin typeface="Arial"/>
                <a:cs typeface="Arial"/>
              </a:rPr>
              <a:t>а</a:t>
            </a:r>
            <a:r>
              <a:rPr sz="1800" b="1" spc="5" dirty="0">
                <a:solidFill>
                  <a:srgbClr val="CC0000"/>
                </a:solidFill>
                <a:latin typeface="Arial"/>
                <a:cs typeface="Arial"/>
              </a:rPr>
              <a:t>н</a:t>
            </a:r>
            <a:r>
              <a:rPr sz="1800" b="1" spc="-10" dirty="0">
                <a:solidFill>
                  <a:srgbClr val="CC0000"/>
                </a:solidFill>
                <a:latin typeface="Arial"/>
                <a:cs typeface="Arial"/>
              </a:rPr>
              <a:t>а</a:t>
            </a:r>
            <a:r>
              <a:rPr sz="1800" dirty="0">
                <a:latin typeface="Arial MT"/>
                <a:cs typeface="Arial MT"/>
              </a:rPr>
              <a:t>,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spc="-869" dirty="0">
                <a:latin typeface="Arial MT"/>
                <a:cs typeface="Arial MT"/>
              </a:rPr>
              <a:t>ч</a:t>
            </a:r>
            <a:r>
              <a:rPr sz="1800" spc="-844" dirty="0">
                <a:latin typeface="Arial MT"/>
                <a:cs typeface="Arial MT"/>
              </a:rPr>
              <a:t>в</a:t>
            </a:r>
            <a:r>
              <a:rPr sz="1800" spc="-860" dirty="0">
                <a:latin typeface="Arial MT"/>
                <a:cs typeface="Arial MT"/>
              </a:rPr>
              <a:t>р</a:t>
            </a:r>
            <a:r>
              <a:rPr sz="1800" spc="-855" dirty="0">
                <a:latin typeface="Arial MT"/>
                <a:cs typeface="Arial MT"/>
              </a:rPr>
              <a:t>с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825" dirty="0">
                <a:latin typeface="Arial MT"/>
                <a:cs typeface="Arial MT"/>
              </a:rPr>
              <a:t>о</a:t>
            </a:r>
            <a:r>
              <a:rPr sz="1800" spc="-819" dirty="0">
                <a:latin typeface="Arial MT"/>
                <a:cs typeface="Arial MT"/>
              </a:rPr>
              <a:t>п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415" dirty="0">
                <a:latin typeface="Arial MT"/>
                <a:cs typeface="Arial MT"/>
              </a:rPr>
              <a:t>а 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590" dirty="0">
                <a:latin typeface="Arial MT"/>
                <a:cs typeface="Arial MT"/>
              </a:rPr>
              <a:t>е</a:t>
            </a:r>
            <a:r>
              <a:rPr sz="1800" spc="-585" dirty="0">
                <a:latin typeface="Arial MT"/>
                <a:cs typeface="Arial MT"/>
              </a:rPr>
              <a:t>ш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20" dirty="0">
                <a:latin typeface="Arial MT"/>
                <a:cs typeface="Arial MT"/>
              </a:rPr>
              <a:t> </a:t>
            </a:r>
            <a:r>
              <a:rPr sz="1800" b="1" spc="-5" dirty="0">
                <a:latin typeface="Arial"/>
                <a:cs typeface="Arial"/>
              </a:rPr>
              <a:t>и</a:t>
            </a:r>
            <a:r>
              <a:rPr sz="1800" b="1" spc="-45" dirty="0">
                <a:latin typeface="Arial"/>
                <a:cs typeface="Arial"/>
              </a:rPr>
              <a:t>з</a:t>
            </a:r>
            <a:r>
              <a:rPr sz="1800" b="1" spc="-5" dirty="0">
                <a:latin typeface="Arial"/>
                <a:cs typeface="Arial"/>
              </a:rPr>
              <a:t>м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dirty="0">
                <a:latin typeface="Arial"/>
                <a:cs typeface="Arial"/>
              </a:rPr>
              <a:t>ђу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l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a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m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i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na  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s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p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i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r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a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li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s</a:t>
            </a:r>
            <a:r>
              <a:rPr sz="1800" spc="1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o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ss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e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a</a:t>
            </a:r>
            <a:r>
              <a:rPr sz="1800" spc="1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li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g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.</a:t>
            </a:r>
            <a:r>
              <a:rPr sz="1800" spc="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s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p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i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r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a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le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057650" y="1979612"/>
            <a:ext cx="4845050" cy="3465829"/>
            <a:chOff x="4057650" y="1979612"/>
            <a:chExt cx="4845050" cy="3465829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71962" y="1993950"/>
              <a:ext cx="4825987" cy="344643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062412" y="1984375"/>
              <a:ext cx="4835525" cy="3456304"/>
            </a:xfrm>
            <a:custGeom>
              <a:avLst/>
              <a:gdLst/>
              <a:ahLst/>
              <a:cxnLst/>
              <a:rect l="l" t="t" r="r" b="b"/>
              <a:pathLst>
                <a:path w="4835525" h="3456304">
                  <a:moveTo>
                    <a:pt x="0" y="0"/>
                  </a:moveTo>
                  <a:lnTo>
                    <a:pt x="4835525" y="0"/>
                  </a:lnTo>
                  <a:lnTo>
                    <a:pt x="4835525" y="3455987"/>
                  </a:lnTo>
                  <a:lnTo>
                    <a:pt x="0" y="3455987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11492239"/>
      </p:ext>
    </p:extLst>
  </p:cSld>
  <p:clrMapOvr>
    <a:masterClrMapping/>
  </p:clrMapOvr>
  <p:transition spd="med">
    <p:wipe dir="r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0507" y="532638"/>
            <a:ext cx="46050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420" dirty="0"/>
              <a:t>Б</a:t>
            </a:r>
            <a:r>
              <a:rPr spc="-1455" dirty="0"/>
              <a:t>а</a:t>
            </a:r>
            <a:r>
              <a:rPr spc="-1945" dirty="0"/>
              <a:t>з</a:t>
            </a:r>
            <a:r>
              <a:rPr spc="-1540" dirty="0"/>
              <a:t>и</a:t>
            </a:r>
            <a:r>
              <a:rPr spc="-1545" dirty="0"/>
              <a:t>л</a:t>
            </a:r>
            <a:r>
              <a:rPr spc="-1605" dirty="0"/>
              <a:t>арна</a:t>
            </a:r>
            <a:r>
              <a:rPr spc="-40" dirty="0"/>
              <a:t> </a:t>
            </a:r>
            <a:r>
              <a:rPr spc="-1130" dirty="0"/>
              <a:t>м</a:t>
            </a:r>
            <a:r>
              <a:rPr spc="-1365" dirty="0"/>
              <a:t>е</a:t>
            </a:r>
            <a:r>
              <a:rPr spc="-1410" dirty="0"/>
              <a:t>м</a:t>
            </a:r>
            <a:r>
              <a:rPr spc="-1540" dirty="0"/>
              <a:t>б</a:t>
            </a:r>
            <a:r>
              <a:rPr spc="-1605" dirty="0"/>
              <a:t>рана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58127" y="1360868"/>
            <a:ext cx="27000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09" dirty="0">
                <a:latin typeface="Arial MT"/>
                <a:cs typeface="Arial MT"/>
              </a:rPr>
              <a:t>П</a:t>
            </a:r>
            <a:r>
              <a:rPr sz="1800" spc="-735" dirty="0">
                <a:latin typeface="Arial MT"/>
                <a:cs typeface="Arial MT"/>
              </a:rPr>
              <a:t>ре</a:t>
            </a:r>
            <a:r>
              <a:rPr sz="1800" spc="-730" dirty="0">
                <a:latin typeface="Arial MT"/>
                <a:cs typeface="Arial MT"/>
              </a:rPr>
              <a:t>м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975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98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68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685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spc="-835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ни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8127" y="1635188"/>
            <a:ext cx="3601085" cy="47440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5080">
              <a:lnSpc>
                <a:spcPct val="14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базиларна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мембрана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spc="-1105" dirty="0">
                <a:latin typeface="Arial MT"/>
                <a:cs typeface="Arial MT"/>
              </a:rPr>
              <a:t>је </a:t>
            </a:r>
            <a:r>
              <a:rPr sz="1800" spc="-484" dirty="0"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о</a:t>
            </a:r>
            <a:r>
              <a:rPr sz="1800" spc="-869" dirty="0">
                <a:latin typeface="Arial MT"/>
                <a:cs typeface="Arial MT"/>
              </a:rPr>
              <a:t>б</a:t>
            </a:r>
            <a:r>
              <a:rPr sz="1800" spc="-725" dirty="0">
                <a:latin typeface="Arial MT"/>
                <a:cs typeface="Arial MT"/>
              </a:rPr>
              <a:t>л</a:t>
            </a:r>
            <a:r>
              <a:rPr sz="1800" spc="-830" dirty="0">
                <a:latin typeface="Arial MT"/>
                <a:cs typeface="Arial MT"/>
              </a:rPr>
              <a:t>о</a:t>
            </a:r>
            <a:r>
              <a:rPr sz="1800" spc="-605" dirty="0">
                <a:latin typeface="Arial MT"/>
                <a:cs typeface="Arial MT"/>
              </a:rPr>
              <a:t>ж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835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ро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98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565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170" dirty="0">
                <a:solidFill>
                  <a:srgbClr val="CC0000"/>
                </a:solidFill>
                <a:latin typeface="Arial MT"/>
                <a:cs typeface="Arial MT"/>
              </a:rPr>
              <a:t>љ</a:t>
            </a:r>
            <a:r>
              <a:rPr sz="1800" spc="-95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835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98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295" dirty="0">
                <a:solidFill>
                  <a:srgbClr val="CC0000"/>
                </a:solidFill>
                <a:latin typeface="Arial MT"/>
                <a:cs typeface="Arial MT"/>
              </a:rPr>
              <a:t>м  </a:t>
            </a:r>
            <a:r>
              <a:rPr sz="1800" spc="-82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819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00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69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72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695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685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(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00" dirty="0">
                <a:latin typeface="Arial MT"/>
                <a:cs typeface="Arial MT"/>
              </a:rPr>
              <a:t>з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910" dirty="0">
                <a:latin typeface="Arial MT"/>
                <a:cs typeface="Arial MT"/>
              </a:rPr>
              <a:t>у</a:t>
            </a:r>
            <a:r>
              <a:rPr sz="1800" spc="-890" dirty="0">
                <a:latin typeface="Arial MT"/>
                <a:cs typeface="Arial MT"/>
              </a:rPr>
              <a:t>ч</a:t>
            </a:r>
            <a:r>
              <a:rPr sz="1800" spc="-1180" dirty="0">
                <a:latin typeface="Arial MT"/>
                <a:cs typeface="Arial MT"/>
              </a:rPr>
              <a:t>у</a:t>
            </a:r>
            <a:r>
              <a:rPr sz="1800" spc="-1160" dirty="0">
                <a:latin typeface="Arial MT"/>
                <a:cs typeface="Arial MT"/>
              </a:rPr>
              <a:t>ј</a:t>
            </a:r>
            <a:r>
              <a:rPr sz="1800" spc="-415" dirty="0">
                <a:latin typeface="Arial MT"/>
                <a:cs typeface="Arial MT"/>
              </a:rPr>
              <a:t>е  </a:t>
            </a:r>
            <a:r>
              <a:rPr sz="1800" spc="-990" dirty="0">
                <a:latin typeface="Arial MT"/>
                <a:cs typeface="Arial MT"/>
              </a:rPr>
              <a:t>к</a:t>
            </a:r>
            <a:r>
              <a:rPr sz="1800" spc="-695" dirty="0">
                <a:latin typeface="Arial MT"/>
                <a:cs typeface="Arial MT"/>
              </a:rPr>
              <a:t>о</a:t>
            </a:r>
            <a:r>
              <a:rPr sz="1800" spc="-690" dirty="0">
                <a:latin typeface="Arial MT"/>
                <a:cs typeface="Arial MT"/>
              </a:rPr>
              <a:t>м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15" dirty="0">
                <a:latin typeface="Arial MT"/>
                <a:cs typeface="Arial MT"/>
              </a:rPr>
              <a:t>о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695" dirty="0">
                <a:latin typeface="Arial MT"/>
                <a:cs typeface="Arial MT"/>
              </a:rPr>
              <a:t>е</a:t>
            </a:r>
            <a:r>
              <a:rPr sz="1800" spc="-715" dirty="0">
                <a:latin typeface="Arial MT"/>
                <a:cs typeface="Arial MT"/>
              </a:rPr>
              <a:t>м</a:t>
            </a:r>
            <a:r>
              <a:rPr sz="1800" spc="-770" dirty="0">
                <a:latin typeface="Arial MT"/>
                <a:cs typeface="Arial MT"/>
              </a:rPr>
              <a:t>б</a:t>
            </a:r>
            <a:r>
              <a:rPr sz="1800" spc="-815" dirty="0">
                <a:latin typeface="Arial MT"/>
                <a:cs typeface="Arial MT"/>
              </a:rPr>
              <a:t>ра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610" dirty="0">
                <a:latin typeface="Arial MT"/>
                <a:cs typeface="Arial MT"/>
              </a:rPr>
              <a:t>е</a:t>
            </a:r>
            <a:r>
              <a:rPr sz="1800" spc="-204" dirty="0">
                <a:latin typeface="Arial MT"/>
                <a:cs typeface="Arial MT"/>
              </a:rPr>
              <a:t>)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278130" indent="-342900">
              <a:lnSpc>
                <a:spcPct val="14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09" dirty="0">
                <a:latin typeface="Arial MT"/>
                <a:cs typeface="Arial MT"/>
              </a:rPr>
              <a:t>П</a:t>
            </a:r>
            <a:r>
              <a:rPr sz="1800" spc="-735" dirty="0">
                <a:latin typeface="Arial MT"/>
                <a:cs typeface="Arial MT"/>
              </a:rPr>
              <a:t>ре</a:t>
            </a:r>
            <a:r>
              <a:rPr sz="1800" spc="-730" dirty="0">
                <a:latin typeface="Arial MT"/>
                <a:cs typeface="Arial MT"/>
              </a:rPr>
              <a:t>м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975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570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spc="-844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д</a:t>
            </a:r>
            <a:r>
              <a:rPr sz="1800" spc="-110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105" dirty="0">
                <a:solidFill>
                  <a:srgbClr val="CC0000"/>
                </a:solidFill>
                <a:latin typeface="Arial MT"/>
                <a:cs typeface="Arial MT"/>
              </a:rPr>
              <a:t>ј</a:t>
            </a:r>
            <a:r>
              <a:rPr sz="1800" spc="-415" dirty="0">
                <a:solidFill>
                  <a:srgbClr val="CC0000"/>
                </a:solidFill>
                <a:latin typeface="Arial MT"/>
                <a:cs typeface="Arial MT"/>
              </a:rPr>
              <a:t>и  </a:t>
            </a:r>
            <a:r>
              <a:rPr sz="1800" b="1" dirty="0">
                <a:latin typeface="Arial"/>
                <a:cs typeface="Arial"/>
              </a:rPr>
              <a:t>базиларна </a:t>
            </a:r>
            <a:r>
              <a:rPr sz="1800" b="1" spc="-10" dirty="0">
                <a:latin typeface="Arial"/>
                <a:cs typeface="Arial"/>
              </a:rPr>
              <a:t>мембрана </a:t>
            </a:r>
            <a:r>
              <a:rPr sz="1800" spc="-830" dirty="0">
                <a:latin typeface="Arial MT"/>
                <a:cs typeface="Arial MT"/>
              </a:rPr>
              <a:t>носи </a:t>
            </a:r>
            <a:r>
              <a:rPr sz="1800" spc="-495" dirty="0">
                <a:latin typeface="Arial MT"/>
                <a:cs typeface="Arial MT"/>
              </a:rPr>
              <a:t> </a:t>
            </a:r>
            <a:r>
              <a:rPr sz="1800" b="1" spc="-10" dirty="0">
                <a:solidFill>
                  <a:srgbClr val="CC0000"/>
                </a:solidFill>
                <a:latin typeface="Arial"/>
                <a:cs typeface="Arial"/>
              </a:rPr>
              <a:t>Кортијев</a:t>
            </a:r>
            <a:r>
              <a:rPr sz="1800" b="1" spc="30" dirty="0">
                <a:solidFill>
                  <a:srgbClr val="CC0000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CC0000"/>
                </a:solidFill>
                <a:latin typeface="Arial"/>
                <a:cs typeface="Arial"/>
              </a:rPr>
              <a:t>орган</a:t>
            </a:r>
            <a:r>
              <a:rPr sz="1800" spc="-5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93345" indent="-342900">
              <a:lnSpc>
                <a:spcPct val="140000"/>
              </a:lnSpc>
              <a:spcBef>
                <a:spcPts val="434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09" dirty="0">
                <a:latin typeface="Arial MT"/>
                <a:cs typeface="Arial MT"/>
              </a:rPr>
              <a:t>И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19" dirty="0">
                <a:latin typeface="Arial MT"/>
                <a:cs typeface="Arial MT"/>
              </a:rPr>
              <a:t>о</a:t>
            </a:r>
            <a:r>
              <a:rPr sz="1800" spc="-775" dirty="0">
                <a:latin typeface="Arial MT"/>
                <a:cs typeface="Arial MT"/>
              </a:rPr>
              <a:t>д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b="1" dirty="0">
                <a:latin typeface="Arial"/>
                <a:cs typeface="Arial"/>
              </a:rPr>
              <a:t>Ко</a:t>
            </a:r>
            <a:r>
              <a:rPr sz="1800" b="1" spc="-20" dirty="0">
                <a:latin typeface="Arial"/>
                <a:cs typeface="Arial"/>
              </a:rPr>
              <a:t>р</a:t>
            </a:r>
            <a:r>
              <a:rPr sz="1800" b="1" spc="-35" dirty="0">
                <a:latin typeface="Arial"/>
                <a:cs typeface="Arial"/>
              </a:rPr>
              <a:t>т</a:t>
            </a:r>
            <a:r>
              <a:rPr sz="1800" b="1" spc="-5" dirty="0">
                <a:latin typeface="Arial"/>
                <a:cs typeface="Arial"/>
              </a:rPr>
              <a:t>и</a:t>
            </a:r>
            <a:r>
              <a:rPr sz="1800" b="1" dirty="0">
                <a:latin typeface="Arial"/>
                <a:cs typeface="Arial"/>
              </a:rPr>
              <a:t>ј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spc="-30" dirty="0">
                <a:latin typeface="Arial"/>
                <a:cs typeface="Arial"/>
              </a:rPr>
              <a:t>в</a:t>
            </a:r>
            <a:r>
              <a:rPr sz="1800" b="1" dirty="0">
                <a:latin typeface="Arial"/>
                <a:cs typeface="Arial"/>
              </a:rPr>
              <a:t>ог</a:t>
            </a:r>
            <a:r>
              <a:rPr sz="1800" b="1" spc="3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ор</a:t>
            </a:r>
            <a:r>
              <a:rPr sz="1800" b="1" spc="-10" dirty="0">
                <a:latin typeface="Arial"/>
                <a:cs typeface="Arial"/>
              </a:rPr>
              <a:t>га</a:t>
            </a:r>
            <a:r>
              <a:rPr sz="1800" b="1" spc="5" dirty="0">
                <a:latin typeface="Arial"/>
                <a:cs typeface="Arial"/>
              </a:rPr>
              <a:t>на  </a:t>
            </a:r>
            <a:r>
              <a:rPr sz="1800" spc="-1015" dirty="0">
                <a:latin typeface="Arial MT"/>
                <a:cs typeface="Arial MT"/>
              </a:rPr>
              <a:t>к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30" dirty="0">
                <a:latin typeface="Arial MT"/>
                <a:cs typeface="Arial MT"/>
              </a:rPr>
              <a:t>о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б</a:t>
            </a:r>
            <a:r>
              <a:rPr sz="1800" spc="-830" dirty="0">
                <a:latin typeface="Arial MT"/>
                <a:cs typeface="Arial MT"/>
              </a:rPr>
              <a:t>а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15" dirty="0">
                <a:latin typeface="Arial MT"/>
                <a:cs typeface="Arial MT"/>
              </a:rPr>
              <a:t>ар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695" dirty="0">
                <a:latin typeface="Arial MT"/>
                <a:cs typeface="Arial MT"/>
              </a:rPr>
              <a:t>е</a:t>
            </a:r>
            <a:r>
              <a:rPr sz="1800" spc="-715" dirty="0">
                <a:latin typeface="Arial MT"/>
                <a:cs typeface="Arial MT"/>
              </a:rPr>
              <a:t>м</a:t>
            </a:r>
            <a:r>
              <a:rPr sz="1800" spc="-770" dirty="0">
                <a:latin typeface="Arial MT"/>
                <a:cs typeface="Arial MT"/>
              </a:rPr>
              <a:t>б</a:t>
            </a:r>
            <a:r>
              <a:rPr sz="1800" spc="-815" dirty="0">
                <a:latin typeface="Arial MT"/>
                <a:cs typeface="Arial MT"/>
              </a:rPr>
              <a:t>ра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470" dirty="0">
                <a:latin typeface="Arial MT"/>
                <a:cs typeface="Arial MT"/>
              </a:rPr>
              <a:t>у 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19" dirty="0">
                <a:latin typeface="Arial MT"/>
                <a:cs typeface="Arial MT"/>
              </a:rPr>
              <a:t>о</a:t>
            </a:r>
            <a:r>
              <a:rPr sz="1800" spc="-770" dirty="0">
                <a:latin typeface="Arial MT"/>
                <a:cs typeface="Arial MT"/>
              </a:rPr>
              <a:t>л</a:t>
            </a:r>
            <a:r>
              <a:rPr sz="1800" spc="-830" dirty="0">
                <a:latin typeface="Arial MT"/>
                <a:cs typeface="Arial MT"/>
              </a:rPr>
              <a:t>а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v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a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s 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s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p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i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r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a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l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e  </a:t>
            </a:r>
            <a:r>
              <a:rPr sz="1800" dirty="0">
                <a:latin typeface="Arial MT"/>
                <a:cs typeface="Arial MT"/>
              </a:rPr>
              <a:t>(</a:t>
            </a:r>
            <a:r>
              <a:rPr sz="1800" spc="-855" dirty="0">
                <a:latin typeface="Arial MT"/>
                <a:cs typeface="Arial MT"/>
              </a:rPr>
              <a:t>н</a:t>
            </a:r>
            <a:r>
              <a:rPr sz="1800" spc="-880" dirty="0">
                <a:latin typeface="Arial MT"/>
                <a:cs typeface="Arial MT"/>
              </a:rPr>
              <a:t>у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90" dirty="0">
                <a:latin typeface="Arial MT"/>
                <a:cs typeface="Arial MT"/>
              </a:rPr>
              <a:t>ит</a:t>
            </a:r>
            <a:r>
              <a:rPr sz="1800" spc="-819" dirty="0">
                <a:latin typeface="Arial MT"/>
                <a:cs typeface="Arial MT"/>
              </a:rPr>
              <a:t>ив</a:t>
            </a:r>
            <a:r>
              <a:rPr sz="1800" spc="-805" dirty="0">
                <a:latin typeface="Arial MT"/>
                <a:cs typeface="Arial MT"/>
              </a:rPr>
              <a:t>ни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1015" dirty="0">
                <a:latin typeface="Arial MT"/>
                <a:cs typeface="Arial MT"/>
              </a:rPr>
              <a:t>к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44" dirty="0">
                <a:latin typeface="Arial MT"/>
                <a:cs typeface="Arial MT"/>
              </a:rPr>
              <a:t>в</a:t>
            </a:r>
            <a:r>
              <a:rPr sz="1800" spc="-805" dirty="0">
                <a:latin typeface="Arial MT"/>
                <a:cs typeface="Arial MT"/>
              </a:rPr>
              <a:t>ни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985" dirty="0">
                <a:latin typeface="Arial MT"/>
                <a:cs typeface="Arial MT"/>
              </a:rPr>
              <a:t>у</a:t>
            </a:r>
            <a:r>
              <a:rPr sz="1800" spc="-750" dirty="0">
                <a:latin typeface="Arial MT"/>
                <a:cs typeface="Arial MT"/>
              </a:rPr>
              <a:t>д</a:t>
            </a:r>
            <a:r>
              <a:rPr sz="1800" spc="20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ор</a:t>
            </a:r>
            <a:r>
              <a:rPr sz="1800" spc="-1180" dirty="0">
                <a:latin typeface="Arial MT"/>
                <a:cs typeface="Arial MT"/>
              </a:rPr>
              <a:t>г</a:t>
            </a:r>
            <a:r>
              <a:rPr sz="1800" spc="-810" dirty="0">
                <a:latin typeface="Arial MT"/>
                <a:cs typeface="Arial MT"/>
              </a:rPr>
              <a:t>а</a:t>
            </a:r>
            <a:r>
              <a:rPr sz="1800" spc="-515" dirty="0">
                <a:latin typeface="Arial MT"/>
                <a:cs typeface="Arial MT"/>
              </a:rPr>
              <a:t>на  </a:t>
            </a:r>
            <a:r>
              <a:rPr sz="1800" spc="-620" dirty="0">
                <a:latin typeface="Arial MT"/>
                <a:cs typeface="Arial MT"/>
              </a:rPr>
              <a:t>слуха).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71963" y="1993950"/>
            <a:ext cx="4825987" cy="3446436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062412" y="1984375"/>
            <a:ext cx="4835525" cy="3456304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marR="274955" algn="r">
              <a:lnSpc>
                <a:spcPct val="100000"/>
              </a:lnSpc>
              <a:spcBef>
                <a:spcPts val="710"/>
              </a:spcBef>
            </a:pPr>
            <a:r>
              <a:rPr sz="1000" b="1" spc="-10" dirty="0">
                <a:solidFill>
                  <a:srgbClr val="FFFFFF"/>
                </a:solidFill>
                <a:latin typeface="Arial"/>
                <a:cs typeface="Arial"/>
              </a:rPr>
              <a:t>faculty.une.edu</a:t>
            </a:r>
            <a:endParaRPr sz="10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6254188"/>
      </p:ext>
    </p:extLst>
  </p:cSld>
  <p:clrMapOvr>
    <a:masterClrMapping/>
  </p:clrMapOvr>
  <p:transition spd="med"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94786" y="546925"/>
            <a:ext cx="31540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05" dirty="0"/>
              <a:t>К</a:t>
            </a:r>
            <a:r>
              <a:rPr spc="-1600" dirty="0"/>
              <a:t>о</a:t>
            </a:r>
            <a:r>
              <a:rPr spc="-1685" dirty="0"/>
              <a:t>р</a:t>
            </a:r>
            <a:r>
              <a:rPr spc="-1960" dirty="0"/>
              <a:t>т</a:t>
            </a:r>
            <a:r>
              <a:rPr spc="-1914" dirty="0"/>
              <a:t>ије</a:t>
            </a:r>
            <a:r>
              <a:rPr spc="-1920" dirty="0"/>
              <a:t>в</a:t>
            </a:r>
            <a:r>
              <a:rPr spc="-10" dirty="0"/>
              <a:t> </a:t>
            </a:r>
            <a:r>
              <a:rPr spc="-1830" dirty="0"/>
              <a:t>ор</a:t>
            </a:r>
            <a:r>
              <a:rPr spc="-1925" dirty="0"/>
              <a:t>г</a:t>
            </a:r>
            <a:r>
              <a:rPr spc="-1605" dirty="0"/>
              <a:t>ан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57722" y="1413202"/>
            <a:ext cx="2926715" cy="4951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2075" indent="-343535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  <a:tab pos="356235" algn="l"/>
              </a:tabLst>
            </a:pPr>
            <a:r>
              <a:rPr sz="1600" spc="-760" dirty="0">
                <a:solidFill>
                  <a:srgbClr val="0000FF"/>
                </a:solidFill>
                <a:latin typeface="Arial MT"/>
                <a:cs typeface="Arial MT"/>
              </a:rPr>
              <a:t>Високоспецијализован </a:t>
            </a:r>
            <a:r>
              <a:rPr sz="1600" spc="-430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600" spc="-730" dirty="0">
                <a:solidFill>
                  <a:srgbClr val="0000FF"/>
                </a:solidFill>
                <a:latin typeface="Arial MT"/>
                <a:cs typeface="Arial MT"/>
              </a:rPr>
              <a:t>еп</a:t>
            </a:r>
            <a:r>
              <a:rPr sz="1600" spc="-715" dirty="0">
                <a:solidFill>
                  <a:srgbClr val="0000FF"/>
                </a:solidFill>
                <a:latin typeface="Arial MT"/>
                <a:cs typeface="Arial MT"/>
              </a:rPr>
              <a:t>и</a:t>
            </a:r>
            <a:r>
              <a:rPr sz="1600" spc="-885" dirty="0">
                <a:solidFill>
                  <a:srgbClr val="0000FF"/>
                </a:solidFill>
                <a:latin typeface="Arial MT"/>
                <a:cs typeface="Arial MT"/>
              </a:rPr>
              <a:t>т</a:t>
            </a:r>
            <a:r>
              <a:rPr sz="1600" spc="-765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600" spc="-670" dirty="0">
                <a:solidFill>
                  <a:srgbClr val="0000FF"/>
                </a:solidFill>
                <a:latin typeface="Arial MT"/>
                <a:cs typeface="Arial MT"/>
              </a:rPr>
              <a:t>л</a:t>
            </a:r>
            <a:r>
              <a:rPr sz="1600" spc="20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600" spc="-765" dirty="0">
                <a:latin typeface="Arial MT"/>
                <a:cs typeface="Arial MT"/>
              </a:rPr>
              <a:t>о</a:t>
            </a:r>
            <a:r>
              <a:rPr sz="1600" spc="-755" dirty="0">
                <a:latin typeface="Arial MT"/>
                <a:cs typeface="Arial MT"/>
              </a:rPr>
              <a:t>с</a:t>
            </a:r>
            <a:r>
              <a:rPr sz="1600" spc="-745" dirty="0">
                <a:latin typeface="Arial MT"/>
                <a:cs typeface="Arial MT"/>
              </a:rPr>
              <a:t>п</a:t>
            </a:r>
            <a:r>
              <a:rPr sz="1600" spc="-765" dirty="0">
                <a:latin typeface="Arial MT"/>
                <a:cs typeface="Arial MT"/>
              </a:rPr>
              <a:t>о</a:t>
            </a:r>
            <a:r>
              <a:rPr sz="1600" spc="-745" dirty="0">
                <a:latin typeface="Arial MT"/>
                <a:cs typeface="Arial MT"/>
              </a:rPr>
              <a:t>с</a:t>
            </a:r>
            <a:r>
              <a:rPr sz="1600" spc="-705" dirty="0">
                <a:latin typeface="Arial MT"/>
                <a:cs typeface="Arial MT"/>
              </a:rPr>
              <a:t>об</a:t>
            </a:r>
            <a:r>
              <a:rPr sz="1600" spc="-150" dirty="0">
                <a:latin typeface="Arial MT"/>
                <a:cs typeface="Arial MT"/>
              </a:rPr>
              <a:t>љ</a:t>
            </a:r>
            <a:r>
              <a:rPr sz="1600" spc="-725" dirty="0">
                <a:latin typeface="Arial MT"/>
                <a:cs typeface="Arial MT"/>
              </a:rPr>
              <a:t>е</a:t>
            </a:r>
            <a:r>
              <a:rPr sz="1600" spc="-720" dirty="0">
                <a:latin typeface="Arial MT"/>
                <a:cs typeface="Arial MT"/>
              </a:rPr>
              <a:t>н</a:t>
            </a:r>
            <a:r>
              <a:rPr sz="1600" spc="5" dirty="0">
                <a:latin typeface="Arial MT"/>
                <a:cs typeface="Arial MT"/>
              </a:rPr>
              <a:t> </a:t>
            </a:r>
            <a:r>
              <a:rPr sz="1600" spc="-869" dirty="0">
                <a:latin typeface="Arial MT"/>
                <a:cs typeface="Arial MT"/>
              </a:rPr>
              <a:t>з</a:t>
            </a:r>
            <a:r>
              <a:rPr sz="1600" spc="-370" dirty="0">
                <a:latin typeface="Arial MT"/>
                <a:cs typeface="Arial MT"/>
              </a:rPr>
              <a:t>а  </a:t>
            </a:r>
            <a:r>
              <a:rPr sz="1600" b="1" spc="-10" dirty="0">
                <a:latin typeface="Arial"/>
                <a:cs typeface="Arial"/>
              </a:rPr>
              <a:t>пријем</a:t>
            </a:r>
            <a:r>
              <a:rPr sz="1600" b="1" spc="15" dirty="0">
                <a:latin typeface="Arial"/>
                <a:cs typeface="Arial"/>
              </a:rPr>
              <a:t> </a:t>
            </a:r>
            <a:r>
              <a:rPr sz="1600" b="1" spc="-20" dirty="0">
                <a:latin typeface="Arial"/>
                <a:cs typeface="Arial"/>
              </a:rPr>
              <a:t>звучних</a:t>
            </a:r>
            <a:r>
              <a:rPr sz="1600" b="1" spc="4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сигнала</a:t>
            </a:r>
            <a:r>
              <a:rPr sz="1600" spc="-10" dirty="0">
                <a:latin typeface="Arial MT"/>
                <a:cs typeface="Arial MT"/>
              </a:rPr>
              <a:t>.</a:t>
            </a:r>
            <a:endParaRPr sz="1600">
              <a:latin typeface="Arial MT"/>
              <a:cs typeface="Arial MT"/>
            </a:endParaRPr>
          </a:p>
          <a:p>
            <a:pPr marL="355600" marR="5080" indent="-342900">
              <a:lnSpc>
                <a:spcPct val="120000"/>
              </a:lnSpc>
              <a:spcBef>
                <a:spcPts val="385"/>
              </a:spcBef>
              <a:buChar char="•"/>
              <a:tabLst>
                <a:tab pos="355600" algn="l"/>
                <a:tab pos="356235" algn="l"/>
              </a:tabLst>
            </a:pPr>
            <a:r>
              <a:rPr sz="1600" spc="-440" dirty="0">
                <a:latin typeface="Arial MT"/>
                <a:cs typeface="Arial MT"/>
              </a:rPr>
              <a:t>С</a:t>
            </a:r>
            <a:r>
              <a:rPr sz="1600" spc="-700" dirty="0">
                <a:latin typeface="Arial MT"/>
                <a:cs typeface="Arial MT"/>
              </a:rPr>
              <a:t>а</a:t>
            </a:r>
            <a:r>
              <a:rPr sz="1600" spc="-695" dirty="0">
                <a:latin typeface="Arial MT"/>
                <a:cs typeface="Arial MT"/>
              </a:rPr>
              <a:t>д</a:t>
            </a:r>
            <a:r>
              <a:rPr sz="1600" spc="-660" dirty="0">
                <a:latin typeface="Arial MT"/>
                <a:cs typeface="Arial MT"/>
              </a:rPr>
              <a:t>рж</a:t>
            </a:r>
            <a:r>
              <a:rPr sz="1600" spc="-655" dirty="0">
                <a:latin typeface="Arial MT"/>
                <a:cs typeface="Arial MT"/>
              </a:rPr>
              <a:t>и</a:t>
            </a:r>
            <a:r>
              <a:rPr sz="1600" spc="20" dirty="0">
                <a:latin typeface="Arial MT"/>
                <a:cs typeface="Arial MT"/>
              </a:rPr>
              <a:t> </a:t>
            </a:r>
            <a:r>
              <a:rPr sz="1600" b="1" spc="-5" dirty="0">
                <a:latin typeface="Arial"/>
                <a:cs typeface="Arial"/>
              </a:rPr>
              <a:t>ви</a:t>
            </a:r>
            <a:r>
              <a:rPr sz="1600" b="1" spc="-40" dirty="0">
                <a:latin typeface="Arial"/>
                <a:cs typeface="Arial"/>
              </a:rPr>
              <a:t>ш</a:t>
            </a:r>
            <a:r>
              <a:rPr sz="1600" b="1" spc="-5" dirty="0">
                <a:latin typeface="Arial"/>
                <a:cs typeface="Arial"/>
              </a:rPr>
              <a:t>е</a:t>
            </a:r>
            <a:r>
              <a:rPr sz="1600" b="1" spc="55" dirty="0">
                <a:latin typeface="Arial"/>
                <a:cs typeface="Arial"/>
              </a:rPr>
              <a:t> </a:t>
            </a:r>
            <a:r>
              <a:rPr sz="1600" b="1" spc="-20" dirty="0">
                <a:latin typeface="Arial"/>
                <a:cs typeface="Arial"/>
              </a:rPr>
              <a:t>т</a:t>
            </a:r>
            <a:r>
              <a:rPr sz="1600" b="1" spc="-5" dirty="0">
                <a:latin typeface="Arial"/>
                <a:cs typeface="Arial"/>
              </a:rPr>
              <a:t>и</a:t>
            </a:r>
            <a:r>
              <a:rPr sz="1600" b="1" spc="-10" dirty="0">
                <a:latin typeface="Arial"/>
                <a:cs typeface="Arial"/>
              </a:rPr>
              <a:t>по</a:t>
            </a:r>
            <a:r>
              <a:rPr sz="1600" b="1" spc="-30" dirty="0">
                <a:latin typeface="Arial"/>
                <a:cs typeface="Arial"/>
              </a:rPr>
              <a:t>в</a:t>
            </a:r>
            <a:r>
              <a:rPr sz="1600" b="1" spc="-5" dirty="0">
                <a:latin typeface="Arial"/>
                <a:cs typeface="Arial"/>
              </a:rPr>
              <a:t>а  </a:t>
            </a:r>
            <a:r>
              <a:rPr sz="1600" spc="-745" dirty="0">
                <a:solidFill>
                  <a:srgbClr val="0000FF"/>
                </a:solidFill>
                <a:latin typeface="Arial MT"/>
                <a:cs typeface="Arial MT"/>
              </a:rPr>
              <a:t>п</a:t>
            </a:r>
            <a:r>
              <a:rPr sz="1600" spc="-755" dirty="0">
                <a:solidFill>
                  <a:srgbClr val="0000FF"/>
                </a:solidFill>
                <a:latin typeface="Arial MT"/>
                <a:cs typeface="Arial MT"/>
              </a:rPr>
              <a:t>о</a:t>
            </a:r>
            <a:r>
              <a:rPr sz="1600" spc="-869" dirty="0">
                <a:solidFill>
                  <a:srgbClr val="0000FF"/>
                </a:solidFill>
                <a:latin typeface="Arial MT"/>
                <a:cs typeface="Arial MT"/>
              </a:rPr>
              <a:t>т</a:t>
            </a:r>
            <a:r>
              <a:rPr sz="1600" spc="-745" dirty="0">
                <a:solidFill>
                  <a:srgbClr val="0000FF"/>
                </a:solidFill>
                <a:latin typeface="Arial MT"/>
                <a:cs typeface="Arial MT"/>
              </a:rPr>
              <a:t>п</a:t>
            </a:r>
            <a:r>
              <a:rPr sz="1600" spc="-720" dirty="0">
                <a:solidFill>
                  <a:srgbClr val="0000FF"/>
                </a:solidFill>
                <a:latin typeface="Arial MT"/>
                <a:cs typeface="Arial MT"/>
              </a:rPr>
              <a:t>орн</a:t>
            </a:r>
            <a:r>
              <a:rPr sz="1600" spc="-715" dirty="0">
                <a:solidFill>
                  <a:srgbClr val="0000FF"/>
                </a:solidFill>
                <a:latin typeface="Arial MT"/>
                <a:cs typeface="Arial MT"/>
              </a:rPr>
              <a:t>и</a:t>
            </a:r>
            <a:r>
              <a:rPr sz="1600" spc="-805" dirty="0">
                <a:solidFill>
                  <a:srgbClr val="0000FF"/>
                </a:solidFill>
                <a:latin typeface="Arial MT"/>
                <a:cs typeface="Arial MT"/>
              </a:rPr>
              <a:t>х</a:t>
            </a:r>
            <a:r>
              <a:rPr sz="1600" spc="30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600" spc="-370" dirty="0">
                <a:latin typeface="Arial MT"/>
                <a:cs typeface="Arial MT"/>
              </a:rPr>
              <a:t>и  </a:t>
            </a:r>
            <a:r>
              <a:rPr sz="1600" spc="-730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600" spc="-875" dirty="0">
                <a:solidFill>
                  <a:srgbClr val="0000FF"/>
                </a:solidFill>
                <a:latin typeface="Arial MT"/>
                <a:cs typeface="Arial MT"/>
              </a:rPr>
              <a:t>у</a:t>
            </a:r>
            <a:r>
              <a:rPr sz="1600" spc="-670" dirty="0">
                <a:solidFill>
                  <a:srgbClr val="0000FF"/>
                </a:solidFill>
                <a:latin typeface="Arial MT"/>
                <a:cs typeface="Arial MT"/>
              </a:rPr>
              <a:t>д</a:t>
            </a:r>
            <a:r>
              <a:rPr sz="1600" spc="-715" dirty="0">
                <a:solidFill>
                  <a:srgbClr val="0000FF"/>
                </a:solidFill>
                <a:latin typeface="Arial MT"/>
                <a:cs typeface="Arial MT"/>
              </a:rPr>
              <a:t>иоре</a:t>
            </a:r>
            <a:r>
              <a:rPr sz="1600" spc="-725" dirty="0">
                <a:solidFill>
                  <a:srgbClr val="0000FF"/>
                </a:solidFill>
                <a:latin typeface="Arial MT"/>
                <a:cs typeface="Arial MT"/>
              </a:rPr>
              <a:t>ц</a:t>
            </a:r>
            <a:r>
              <a:rPr sz="1600" spc="-730" dirty="0">
                <a:solidFill>
                  <a:srgbClr val="0000FF"/>
                </a:solidFill>
                <a:latin typeface="Arial MT"/>
                <a:cs typeface="Arial MT"/>
              </a:rPr>
              <a:t>еп</a:t>
            </a:r>
            <a:r>
              <a:rPr sz="1600" spc="-885" dirty="0">
                <a:solidFill>
                  <a:srgbClr val="0000FF"/>
                </a:solidFill>
                <a:latin typeface="Arial MT"/>
                <a:cs typeface="Arial MT"/>
              </a:rPr>
              <a:t>т</a:t>
            </a:r>
            <a:r>
              <a:rPr sz="1600" spc="-750" dirty="0">
                <a:solidFill>
                  <a:srgbClr val="0000FF"/>
                </a:solidFill>
                <a:latin typeface="Arial MT"/>
                <a:cs typeface="Arial MT"/>
              </a:rPr>
              <a:t>ор</a:t>
            </a:r>
            <a:r>
              <a:rPr sz="1600" spc="-740" dirty="0">
                <a:solidFill>
                  <a:srgbClr val="0000FF"/>
                </a:solidFill>
                <a:latin typeface="Arial MT"/>
                <a:cs typeface="Arial MT"/>
              </a:rPr>
              <a:t>с</a:t>
            </a:r>
            <a:r>
              <a:rPr sz="1600" spc="-910" dirty="0">
                <a:solidFill>
                  <a:srgbClr val="0000FF"/>
                </a:solidFill>
                <a:latin typeface="Arial MT"/>
                <a:cs typeface="Arial MT"/>
              </a:rPr>
              <a:t>к</a:t>
            </a:r>
            <a:r>
              <a:rPr sz="1600" spc="-715" dirty="0">
                <a:solidFill>
                  <a:srgbClr val="0000FF"/>
                </a:solidFill>
                <a:latin typeface="Arial MT"/>
                <a:cs typeface="Arial MT"/>
              </a:rPr>
              <a:t>и</a:t>
            </a:r>
            <a:r>
              <a:rPr sz="1600" spc="-805" dirty="0">
                <a:solidFill>
                  <a:srgbClr val="0000FF"/>
                </a:solidFill>
                <a:latin typeface="Arial MT"/>
                <a:cs typeface="Arial MT"/>
              </a:rPr>
              <a:t>х</a:t>
            </a:r>
            <a:r>
              <a:rPr sz="1600" spc="35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600" spc="-720" dirty="0">
                <a:latin typeface="Arial MT"/>
                <a:cs typeface="Arial MT"/>
              </a:rPr>
              <a:t>ћ</a:t>
            </a:r>
            <a:r>
              <a:rPr sz="1600" spc="-765" dirty="0">
                <a:latin typeface="Arial MT"/>
                <a:cs typeface="Arial MT"/>
              </a:rPr>
              <a:t>е</a:t>
            </a:r>
            <a:r>
              <a:rPr sz="1600" spc="-670" dirty="0">
                <a:latin typeface="Arial MT"/>
                <a:cs typeface="Arial MT"/>
              </a:rPr>
              <a:t>л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1250" dirty="0">
                <a:latin typeface="Arial MT"/>
                <a:cs typeface="Arial MT"/>
              </a:rPr>
              <a:t>ј</a:t>
            </a:r>
            <a:r>
              <a:rPr sz="1600" spc="-365" dirty="0">
                <a:latin typeface="Arial MT"/>
                <a:cs typeface="Arial MT"/>
              </a:rPr>
              <a:t>а.</a:t>
            </a:r>
            <a:endParaRPr sz="1600">
              <a:latin typeface="Arial MT"/>
              <a:cs typeface="Arial MT"/>
            </a:endParaRPr>
          </a:p>
          <a:p>
            <a:pPr marL="355600" marR="76835" indent="-343535">
              <a:lnSpc>
                <a:spcPct val="120000"/>
              </a:lnSpc>
              <a:spcBef>
                <a:spcPts val="380"/>
              </a:spcBef>
              <a:buChar char="•"/>
              <a:tabLst>
                <a:tab pos="354965" algn="l"/>
                <a:tab pos="356235" algn="l"/>
              </a:tabLst>
            </a:pPr>
            <a:r>
              <a:rPr sz="1600" spc="-265" dirty="0">
                <a:latin typeface="Arial MT"/>
                <a:cs typeface="Arial MT"/>
              </a:rPr>
              <a:t>М</a:t>
            </a:r>
            <a:r>
              <a:rPr sz="1600" spc="-750" dirty="0">
                <a:latin typeface="Arial MT"/>
                <a:cs typeface="Arial MT"/>
              </a:rPr>
              <a:t>еђ</a:t>
            </a:r>
            <a:r>
              <a:rPr sz="1600" spc="-745" dirty="0">
                <a:latin typeface="Arial MT"/>
                <a:cs typeface="Arial MT"/>
              </a:rPr>
              <a:t>у</a:t>
            </a:r>
            <a:r>
              <a:rPr sz="1600" spc="15" dirty="0">
                <a:latin typeface="Arial MT"/>
                <a:cs typeface="Arial MT"/>
              </a:rPr>
              <a:t> </a:t>
            </a:r>
            <a:r>
              <a:rPr sz="1600" spc="-745" dirty="0">
                <a:solidFill>
                  <a:srgbClr val="0000FF"/>
                </a:solidFill>
                <a:latin typeface="Arial MT"/>
                <a:cs typeface="Arial MT"/>
              </a:rPr>
              <a:t>п</a:t>
            </a:r>
            <a:r>
              <a:rPr sz="1600" spc="-755" dirty="0">
                <a:solidFill>
                  <a:srgbClr val="0000FF"/>
                </a:solidFill>
                <a:latin typeface="Arial MT"/>
                <a:cs typeface="Arial MT"/>
              </a:rPr>
              <a:t>о</a:t>
            </a:r>
            <a:r>
              <a:rPr sz="1600" spc="-869" dirty="0">
                <a:solidFill>
                  <a:srgbClr val="0000FF"/>
                </a:solidFill>
                <a:latin typeface="Arial MT"/>
                <a:cs typeface="Arial MT"/>
              </a:rPr>
              <a:t>т</a:t>
            </a:r>
            <a:r>
              <a:rPr sz="1600" spc="-745" dirty="0">
                <a:solidFill>
                  <a:srgbClr val="0000FF"/>
                </a:solidFill>
                <a:latin typeface="Arial MT"/>
                <a:cs typeface="Arial MT"/>
              </a:rPr>
              <a:t>п</a:t>
            </a:r>
            <a:r>
              <a:rPr sz="1600" spc="-720" dirty="0">
                <a:solidFill>
                  <a:srgbClr val="0000FF"/>
                </a:solidFill>
                <a:latin typeface="Arial MT"/>
                <a:cs typeface="Arial MT"/>
              </a:rPr>
              <a:t>орн</a:t>
            </a:r>
            <a:r>
              <a:rPr sz="1600" spc="-715" dirty="0">
                <a:solidFill>
                  <a:srgbClr val="0000FF"/>
                </a:solidFill>
                <a:latin typeface="Arial MT"/>
                <a:cs typeface="Arial MT"/>
              </a:rPr>
              <a:t>и</a:t>
            </a:r>
            <a:r>
              <a:rPr sz="1600" spc="-505" dirty="0">
                <a:solidFill>
                  <a:srgbClr val="0000FF"/>
                </a:solidFill>
                <a:latin typeface="Arial MT"/>
                <a:cs typeface="Arial MT"/>
              </a:rPr>
              <a:t>м</a:t>
            </a:r>
            <a:r>
              <a:rPr sz="1600" spc="30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600" spc="-720" dirty="0">
                <a:solidFill>
                  <a:srgbClr val="0000FF"/>
                </a:solidFill>
                <a:latin typeface="Arial MT"/>
                <a:cs typeface="Arial MT"/>
              </a:rPr>
              <a:t>ћ</a:t>
            </a:r>
            <a:r>
              <a:rPr sz="1600" spc="-765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600" spc="-670" dirty="0">
                <a:solidFill>
                  <a:srgbClr val="0000FF"/>
                </a:solidFill>
                <a:latin typeface="Arial MT"/>
                <a:cs typeface="Arial MT"/>
              </a:rPr>
              <a:t>л</a:t>
            </a:r>
            <a:r>
              <a:rPr sz="1600" spc="-715" dirty="0">
                <a:solidFill>
                  <a:srgbClr val="0000FF"/>
                </a:solidFill>
                <a:latin typeface="Arial MT"/>
                <a:cs typeface="Arial MT"/>
              </a:rPr>
              <a:t>и</a:t>
            </a:r>
            <a:r>
              <a:rPr sz="1600" spc="-1245" dirty="0">
                <a:solidFill>
                  <a:srgbClr val="0000FF"/>
                </a:solidFill>
                <a:latin typeface="Arial MT"/>
                <a:cs typeface="Arial MT"/>
              </a:rPr>
              <a:t>ј</a:t>
            </a:r>
            <a:r>
              <a:rPr sz="1600" spc="-615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600" spc="-620" dirty="0">
                <a:solidFill>
                  <a:srgbClr val="0000FF"/>
                </a:solidFill>
                <a:latin typeface="Arial MT"/>
                <a:cs typeface="Arial MT"/>
              </a:rPr>
              <a:t>м</a:t>
            </a:r>
            <a:r>
              <a:rPr sz="1600" spc="-370" dirty="0">
                <a:solidFill>
                  <a:srgbClr val="0000FF"/>
                </a:solidFill>
                <a:latin typeface="Arial MT"/>
                <a:cs typeface="Arial MT"/>
              </a:rPr>
              <a:t>а  </a:t>
            </a:r>
            <a:r>
              <a:rPr sz="1600" spc="-720" dirty="0">
                <a:latin typeface="Arial MT"/>
                <a:cs typeface="Arial MT"/>
              </a:rPr>
              <a:t>р</a:t>
            </a:r>
            <a:r>
              <a:rPr sz="1600" spc="-730" dirty="0">
                <a:latin typeface="Arial MT"/>
                <a:cs typeface="Arial MT"/>
              </a:rPr>
              <a:t>а</a:t>
            </a:r>
            <a:r>
              <a:rPr sz="1600" spc="-885" dirty="0">
                <a:latin typeface="Arial MT"/>
                <a:cs typeface="Arial MT"/>
              </a:rPr>
              <a:t>з</a:t>
            </a:r>
            <a:r>
              <a:rPr sz="1600" spc="-670" dirty="0">
                <a:latin typeface="Arial MT"/>
                <a:cs typeface="Arial MT"/>
              </a:rPr>
              <a:t>л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900" dirty="0">
                <a:latin typeface="Arial MT"/>
                <a:cs typeface="Arial MT"/>
              </a:rPr>
              <a:t>к</a:t>
            </a:r>
            <a:r>
              <a:rPr sz="1600" spc="-825" dirty="0">
                <a:latin typeface="Arial MT"/>
                <a:cs typeface="Arial MT"/>
              </a:rPr>
              <a:t>у</a:t>
            </a:r>
            <a:r>
              <a:rPr sz="1600" spc="-1250" dirty="0">
                <a:latin typeface="Arial MT"/>
                <a:cs typeface="Arial MT"/>
              </a:rPr>
              <a:t>ј</a:t>
            </a:r>
            <a:r>
              <a:rPr sz="1600" spc="-805" dirty="0">
                <a:latin typeface="Arial MT"/>
                <a:cs typeface="Arial MT"/>
              </a:rPr>
              <a:t>у</a:t>
            </a:r>
            <a:r>
              <a:rPr sz="1600" spc="25" dirty="0">
                <a:latin typeface="Arial MT"/>
                <a:cs typeface="Arial MT"/>
              </a:rPr>
              <a:t> </a:t>
            </a:r>
            <a:r>
              <a:rPr sz="1600" spc="-800" dirty="0">
                <a:latin typeface="Arial MT"/>
                <a:cs typeface="Arial MT"/>
              </a:rPr>
              <a:t>с</a:t>
            </a:r>
            <a:r>
              <a:rPr sz="1600" spc="-365" dirty="0">
                <a:latin typeface="Arial MT"/>
                <a:cs typeface="Arial MT"/>
              </a:rPr>
              <a:t>е:</a:t>
            </a:r>
            <a:endParaRPr sz="1600">
              <a:latin typeface="Arial MT"/>
              <a:cs typeface="Arial MT"/>
            </a:endParaRPr>
          </a:p>
          <a:p>
            <a:pPr marL="355600" marR="159385" indent="-343535">
              <a:lnSpc>
                <a:spcPct val="120000"/>
              </a:lnSpc>
              <a:spcBef>
                <a:spcPts val="385"/>
              </a:spcBef>
              <a:buChar char="•"/>
              <a:tabLst>
                <a:tab pos="354965" algn="l"/>
                <a:tab pos="356235" algn="l"/>
              </a:tabLst>
            </a:pPr>
            <a:r>
              <a:rPr sz="1600" spc="-600" dirty="0">
                <a:solidFill>
                  <a:srgbClr val="0000FF"/>
                </a:solidFill>
                <a:latin typeface="Arial MT"/>
                <a:cs typeface="Arial MT"/>
              </a:rPr>
              <a:t>Сп</a:t>
            </a:r>
            <a:r>
              <a:rPr sz="1600" spc="-440" dirty="0">
                <a:solidFill>
                  <a:srgbClr val="0000FF"/>
                </a:solidFill>
                <a:latin typeface="Arial MT"/>
                <a:cs typeface="Arial MT"/>
              </a:rPr>
              <a:t>о</a:t>
            </a:r>
            <a:r>
              <a:rPr sz="1600" spc="-430" dirty="0">
                <a:solidFill>
                  <a:srgbClr val="0000FF"/>
                </a:solidFill>
                <a:latin typeface="Arial MT"/>
                <a:cs typeface="Arial MT"/>
              </a:rPr>
              <a:t>љ</a:t>
            </a:r>
            <a:r>
              <a:rPr sz="1600" spc="-525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600" spc="-520" dirty="0">
                <a:solidFill>
                  <a:srgbClr val="0000FF"/>
                </a:solidFill>
                <a:latin typeface="Arial MT"/>
                <a:cs typeface="Arial MT"/>
              </a:rPr>
              <a:t>ш</a:t>
            </a:r>
            <a:r>
              <a:rPr sz="1600" spc="-310" dirty="0">
                <a:solidFill>
                  <a:srgbClr val="0000FF"/>
                </a:solidFill>
                <a:latin typeface="Arial MT"/>
                <a:cs typeface="Arial MT"/>
              </a:rPr>
              <a:t>њ</a:t>
            </a:r>
            <a:r>
              <a:rPr sz="1600" spc="-715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600" spc="10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600" spc="-710" dirty="0">
                <a:latin typeface="Arial MT"/>
                <a:cs typeface="Arial MT"/>
              </a:rPr>
              <a:t>и</a:t>
            </a:r>
            <a:r>
              <a:rPr sz="1600" spc="5" dirty="0">
                <a:latin typeface="Arial MT"/>
                <a:cs typeface="Arial MT"/>
              </a:rPr>
              <a:t> </a:t>
            </a:r>
            <a:r>
              <a:rPr sz="1600" spc="-825" dirty="0">
                <a:solidFill>
                  <a:srgbClr val="0000FF"/>
                </a:solidFill>
                <a:latin typeface="Arial MT"/>
                <a:cs typeface="Arial MT"/>
              </a:rPr>
              <a:t>у</a:t>
            </a:r>
            <a:r>
              <a:rPr sz="1600" spc="-730" dirty="0">
                <a:solidFill>
                  <a:srgbClr val="0000FF"/>
                </a:solidFill>
                <a:latin typeface="Arial MT"/>
                <a:cs typeface="Arial MT"/>
              </a:rPr>
              <a:t>н</a:t>
            </a:r>
            <a:r>
              <a:rPr sz="1600" spc="-825" dirty="0">
                <a:solidFill>
                  <a:srgbClr val="0000FF"/>
                </a:solidFill>
                <a:latin typeface="Arial MT"/>
                <a:cs typeface="Arial MT"/>
              </a:rPr>
              <a:t>у</a:t>
            </a:r>
            <a:r>
              <a:rPr sz="1600" spc="-869" dirty="0">
                <a:solidFill>
                  <a:srgbClr val="0000FF"/>
                </a:solidFill>
                <a:latin typeface="Arial MT"/>
                <a:cs typeface="Arial MT"/>
              </a:rPr>
              <a:t>т</a:t>
            </a:r>
            <a:r>
              <a:rPr sz="1600" spc="-590" dirty="0">
                <a:solidFill>
                  <a:srgbClr val="0000FF"/>
                </a:solidFill>
                <a:latin typeface="Arial MT"/>
                <a:cs typeface="Arial MT"/>
              </a:rPr>
              <a:t>ра</a:t>
            </a:r>
            <a:r>
              <a:rPr sz="1600" spc="-585" dirty="0">
                <a:solidFill>
                  <a:srgbClr val="0000FF"/>
                </a:solidFill>
                <a:latin typeface="Arial MT"/>
                <a:cs typeface="Arial MT"/>
              </a:rPr>
              <a:t>ш</a:t>
            </a:r>
            <a:r>
              <a:rPr sz="1600" spc="-310" dirty="0">
                <a:solidFill>
                  <a:srgbClr val="0000FF"/>
                </a:solidFill>
                <a:latin typeface="Arial MT"/>
                <a:cs typeface="Arial MT"/>
              </a:rPr>
              <a:t>њ</a:t>
            </a:r>
            <a:r>
              <a:rPr sz="1600" spc="-370" dirty="0">
                <a:solidFill>
                  <a:srgbClr val="0000FF"/>
                </a:solidFill>
                <a:latin typeface="Arial MT"/>
                <a:cs typeface="Arial MT"/>
              </a:rPr>
              <a:t>е  </a:t>
            </a:r>
            <a:r>
              <a:rPr sz="1600" spc="-800" dirty="0">
                <a:solidFill>
                  <a:srgbClr val="0000FF"/>
                </a:solidFill>
                <a:latin typeface="Arial MT"/>
                <a:cs typeface="Arial MT"/>
              </a:rPr>
              <a:t>с</a:t>
            </a:r>
            <a:r>
              <a:rPr sz="1600" spc="-860" dirty="0">
                <a:solidFill>
                  <a:srgbClr val="0000FF"/>
                </a:solidFill>
                <a:latin typeface="Arial MT"/>
                <a:cs typeface="Arial MT"/>
              </a:rPr>
              <a:t>т</a:t>
            </a:r>
            <a:r>
              <a:rPr sz="1600" spc="-815" dirty="0">
                <a:solidFill>
                  <a:srgbClr val="0000FF"/>
                </a:solidFill>
                <a:latin typeface="Arial MT"/>
                <a:cs typeface="Arial MT"/>
              </a:rPr>
              <a:t>у</a:t>
            </a:r>
            <a:r>
              <a:rPr sz="1600" spc="-705" dirty="0">
                <a:solidFill>
                  <a:srgbClr val="0000FF"/>
                </a:solidFill>
                <a:latin typeface="Arial MT"/>
                <a:cs typeface="Arial MT"/>
              </a:rPr>
              <a:t>би</a:t>
            </a:r>
            <a:r>
              <a:rPr sz="1600" spc="-750" dirty="0">
                <a:solidFill>
                  <a:srgbClr val="0000FF"/>
                </a:solidFill>
                <a:latin typeface="Arial MT"/>
                <a:cs typeface="Arial MT"/>
              </a:rPr>
              <a:t>ч</a:t>
            </a:r>
            <a:r>
              <a:rPr sz="1600" spc="-745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600" spc="-800" dirty="0">
                <a:solidFill>
                  <a:srgbClr val="0000FF"/>
                </a:solidFill>
                <a:latin typeface="Arial MT"/>
                <a:cs typeface="Arial MT"/>
              </a:rPr>
              <a:t>с</a:t>
            </a:r>
            <a:r>
              <a:rPr sz="1600" spc="-885" dirty="0">
                <a:solidFill>
                  <a:srgbClr val="0000FF"/>
                </a:solidFill>
                <a:latin typeface="Arial MT"/>
                <a:cs typeface="Arial MT"/>
              </a:rPr>
              <a:t>т</a:t>
            </a:r>
            <a:r>
              <a:rPr sz="1600" spc="-715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600" spc="60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600" spc="-720" dirty="0">
                <a:latin typeface="Arial MT"/>
                <a:cs typeface="Arial MT"/>
              </a:rPr>
              <a:t>ћ</a:t>
            </a:r>
            <a:r>
              <a:rPr sz="1600" spc="-765" dirty="0">
                <a:latin typeface="Arial MT"/>
                <a:cs typeface="Arial MT"/>
              </a:rPr>
              <a:t>е</a:t>
            </a:r>
            <a:r>
              <a:rPr sz="1600" spc="-670" dirty="0">
                <a:latin typeface="Arial MT"/>
                <a:cs typeface="Arial MT"/>
              </a:rPr>
              <a:t>л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1250" dirty="0">
                <a:latin typeface="Arial MT"/>
                <a:cs typeface="Arial MT"/>
              </a:rPr>
              <a:t>ј</a:t>
            </a:r>
            <a:r>
              <a:rPr sz="1600" spc="-715" dirty="0">
                <a:latin typeface="Arial MT"/>
                <a:cs typeface="Arial MT"/>
              </a:rPr>
              <a:t>е</a:t>
            </a:r>
            <a:endParaRPr sz="1600">
              <a:latin typeface="Arial MT"/>
              <a:cs typeface="Arial MT"/>
            </a:endParaRPr>
          </a:p>
          <a:p>
            <a:pPr marL="355600" marR="59055" indent="-343535">
              <a:lnSpc>
                <a:spcPct val="120000"/>
              </a:lnSpc>
              <a:spcBef>
                <a:spcPts val="385"/>
              </a:spcBef>
              <a:buChar char="•"/>
              <a:tabLst>
                <a:tab pos="354965" algn="l"/>
                <a:tab pos="356235" algn="l"/>
              </a:tabLst>
            </a:pPr>
            <a:r>
              <a:rPr sz="1600" spc="-600" dirty="0">
                <a:solidFill>
                  <a:srgbClr val="0000FF"/>
                </a:solidFill>
                <a:latin typeface="Arial MT"/>
                <a:cs typeface="Arial MT"/>
              </a:rPr>
              <a:t>Сп</a:t>
            </a:r>
            <a:r>
              <a:rPr sz="1600" spc="-720" dirty="0">
                <a:solidFill>
                  <a:srgbClr val="0000FF"/>
                </a:solidFill>
                <a:latin typeface="Arial MT"/>
                <a:cs typeface="Arial MT"/>
              </a:rPr>
              <a:t>о</a:t>
            </a:r>
            <a:r>
              <a:rPr sz="1600" spc="-150" dirty="0">
                <a:solidFill>
                  <a:srgbClr val="0000FF"/>
                </a:solidFill>
                <a:latin typeface="Arial MT"/>
                <a:cs typeface="Arial MT"/>
              </a:rPr>
              <a:t>љ</a:t>
            </a:r>
            <a:r>
              <a:rPr sz="1600" spc="-525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600" spc="-520" dirty="0">
                <a:solidFill>
                  <a:srgbClr val="0000FF"/>
                </a:solidFill>
                <a:latin typeface="Arial MT"/>
                <a:cs typeface="Arial MT"/>
              </a:rPr>
              <a:t>ш</a:t>
            </a:r>
            <a:r>
              <a:rPr sz="1600" spc="-310" dirty="0">
                <a:solidFill>
                  <a:srgbClr val="0000FF"/>
                </a:solidFill>
                <a:latin typeface="Arial MT"/>
                <a:cs typeface="Arial MT"/>
              </a:rPr>
              <a:t>њ</a:t>
            </a:r>
            <a:r>
              <a:rPr sz="1600" spc="-715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600" spc="10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600" spc="-710" dirty="0">
                <a:latin typeface="Arial MT"/>
                <a:cs typeface="Arial MT"/>
              </a:rPr>
              <a:t>и</a:t>
            </a:r>
            <a:r>
              <a:rPr sz="1600" spc="5" dirty="0">
                <a:latin typeface="Arial MT"/>
                <a:cs typeface="Arial MT"/>
              </a:rPr>
              <a:t> </a:t>
            </a:r>
            <a:r>
              <a:rPr sz="1600" spc="-825" dirty="0">
                <a:solidFill>
                  <a:srgbClr val="0000FF"/>
                </a:solidFill>
                <a:latin typeface="Arial MT"/>
                <a:cs typeface="Arial MT"/>
              </a:rPr>
              <a:t>у</a:t>
            </a:r>
            <a:r>
              <a:rPr sz="1600" spc="-730" dirty="0">
                <a:solidFill>
                  <a:srgbClr val="0000FF"/>
                </a:solidFill>
                <a:latin typeface="Arial MT"/>
                <a:cs typeface="Arial MT"/>
              </a:rPr>
              <a:t>н</a:t>
            </a:r>
            <a:r>
              <a:rPr sz="1600" spc="-825" dirty="0">
                <a:solidFill>
                  <a:srgbClr val="0000FF"/>
                </a:solidFill>
                <a:latin typeface="Arial MT"/>
                <a:cs typeface="Arial MT"/>
              </a:rPr>
              <a:t>у</a:t>
            </a:r>
            <a:r>
              <a:rPr sz="1600" spc="-869" dirty="0">
                <a:solidFill>
                  <a:srgbClr val="0000FF"/>
                </a:solidFill>
                <a:latin typeface="Arial MT"/>
                <a:cs typeface="Arial MT"/>
              </a:rPr>
              <a:t>т</a:t>
            </a:r>
            <a:r>
              <a:rPr sz="1600" spc="-590" dirty="0">
                <a:solidFill>
                  <a:srgbClr val="0000FF"/>
                </a:solidFill>
                <a:latin typeface="Arial MT"/>
                <a:cs typeface="Arial MT"/>
              </a:rPr>
              <a:t>ра</a:t>
            </a:r>
            <a:r>
              <a:rPr sz="1600" spc="-585" dirty="0">
                <a:solidFill>
                  <a:srgbClr val="0000FF"/>
                </a:solidFill>
                <a:latin typeface="Arial MT"/>
                <a:cs typeface="Arial MT"/>
              </a:rPr>
              <a:t>ш</a:t>
            </a:r>
            <a:r>
              <a:rPr sz="1600" spc="-310" dirty="0">
                <a:solidFill>
                  <a:srgbClr val="0000FF"/>
                </a:solidFill>
                <a:latin typeface="Arial MT"/>
                <a:cs typeface="Arial MT"/>
              </a:rPr>
              <a:t>њ</a:t>
            </a:r>
            <a:r>
              <a:rPr sz="1600" spc="-370" dirty="0">
                <a:solidFill>
                  <a:srgbClr val="0000FF"/>
                </a:solidFill>
                <a:latin typeface="Arial MT"/>
                <a:cs typeface="Arial MT"/>
              </a:rPr>
              <a:t>е  </a:t>
            </a:r>
            <a:r>
              <a:rPr sz="1600" spc="-295" dirty="0">
                <a:solidFill>
                  <a:srgbClr val="0000FF"/>
                </a:solidFill>
                <a:latin typeface="Arial MT"/>
                <a:cs typeface="Arial MT"/>
              </a:rPr>
              <a:t>ф</a:t>
            </a:r>
            <a:r>
              <a:rPr sz="1600" spc="-700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600" spc="-695" dirty="0">
                <a:solidFill>
                  <a:srgbClr val="0000FF"/>
                </a:solidFill>
                <a:latin typeface="Arial MT"/>
                <a:cs typeface="Arial MT"/>
              </a:rPr>
              <a:t>л</a:t>
            </a:r>
            <a:r>
              <a:rPr sz="1600" spc="-725" dirty="0">
                <a:solidFill>
                  <a:srgbClr val="0000FF"/>
                </a:solidFill>
                <a:latin typeface="Arial MT"/>
                <a:cs typeface="Arial MT"/>
              </a:rPr>
              <a:t>ан</a:t>
            </a:r>
            <a:r>
              <a:rPr sz="1600" spc="-1050" dirty="0">
                <a:solidFill>
                  <a:srgbClr val="0000FF"/>
                </a:solidFill>
                <a:latin typeface="Arial MT"/>
                <a:cs typeface="Arial MT"/>
              </a:rPr>
              <a:t>г</a:t>
            </a:r>
            <a:r>
              <a:rPr sz="1600" spc="-705" dirty="0">
                <a:solidFill>
                  <a:srgbClr val="0000FF"/>
                </a:solidFill>
                <a:latin typeface="Arial MT"/>
                <a:cs typeface="Arial MT"/>
              </a:rPr>
              <a:t>еа</a:t>
            </a:r>
            <a:r>
              <a:rPr sz="1600" spc="-700" dirty="0">
                <a:solidFill>
                  <a:srgbClr val="0000FF"/>
                </a:solidFill>
                <a:latin typeface="Arial MT"/>
                <a:cs typeface="Arial MT"/>
              </a:rPr>
              <a:t>л</a:t>
            </a:r>
            <a:r>
              <a:rPr sz="1600" spc="-730" dirty="0">
                <a:solidFill>
                  <a:srgbClr val="0000FF"/>
                </a:solidFill>
                <a:latin typeface="Arial MT"/>
                <a:cs typeface="Arial MT"/>
              </a:rPr>
              <a:t>н</a:t>
            </a:r>
            <a:r>
              <a:rPr sz="1600" spc="-715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600" spc="35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(</a:t>
            </a:r>
            <a:r>
              <a:rPr sz="1600" spc="-835" dirty="0">
                <a:solidFill>
                  <a:srgbClr val="0000FF"/>
                </a:solidFill>
                <a:latin typeface="Arial MT"/>
                <a:cs typeface="Arial MT"/>
              </a:rPr>
              <a:t>Да</a:t>
            </a:r>
            <a:r>
              <a:rPr sz="1600" spc="-830" dirty="0">
                <a:solidFill>
                  <a:srgbClr val="0000FF"/>
                </a:solidFill>
                <a:latin typeface="Arial MT"/>
                <a:cs typeface="Arial MT"/>
              </a:rPr>
              <a:t>ј</a:t>
            </a:r>
            <a:r>
              <a:rPr sz="1600" spc="-885" dirty="0">
                <a:solidFill>
                  <a:srgbClr val="0000FF"/>
                </a:solidFill>
                <a:latin typeface="Arial MT"/>
                <a:cs typeface="Arial MT"/>
              </a:rPr>
              <a:t>т</a:t>
            </a:r>
            <a:r>
              <a:rPr sz="1600" spc="-750" dirty="0">
                <a:solidFill>
                  <a:srgbClr val="0000FF"/>
                </a:solidFill>
                <a:latin typeface="Arial MT"/>
                <a:cs typeface="Arial MT"/>
              </a:rPr>
              <a:t>ер</a:t>
            </a:r>
            <a:r>
              <a:rPr sz="1600" spc="-730" dirty="0">
                <a:solidFill>
                  <a:srgbClr val="0000FF"/>
                </a:solidFill>
                <a:latin typeface="Arial MT"/>
                <a:cs typeface="Arial MT"/>
              </a:rPr>
              <a:t>с</a:t>
            </a:r>
            <a:r>
              <a:rPr sz="1600" spc="-740" dirty="0">
                <a:solidFill>
                  <a:srgbClr val="0000FF"/>
                </a:solidFill>
                <a:latin typeface="Arial MT"/>
                <a:cs typeface="Arial MT"/>
              </a:rPr>
              <a:t>о</a:t>
            </a:r>
            <a:r>
              <a:rPr sz="1600" spc="-745" dirty="0">
                <a:solidFill>
                  <a:srgbClr val="0000FF"/>
                </a:solidFill>
                <a:latin typeface="Arial MT"/>
                <a:cs typeface="Arial MT"/>
              </a:rPr>
              <a:t>в</a:t>
            </a:r>
            <a:r>
              <a:rPr sz="1600" spc="-720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600" spc="-5" dirty="0">
                <a:latin typeface="Arial MT"/>
                <a:cs typeface="Arial MT"/>
              </a:rPr>
              <a:t>)  </a:t>
            </a:r>
            <a:r>
              <a:rPr sz="1600" spc="-690" dirty="0">
                <a:latin typeface="Arial MT"/>
                <a:cs typeface="Arial MT"/>
              </a:rPr>
              <a:t>ћелије.</a:t>
            </a:r>
            <a:endParaRPr sz="1600">
              <a:latin typeface="Arial MT"/>
              <a:cs typeface="Arial MT"/>
            </a:endParaRPr>
          </a:p>
          <a:p>
            <a:pPr marL="355600" marR="415290" indent="-343535" algn="just">
              <a:lnSpc>
                <a:spcPct val="120000"/>
              </a:lnSpc>
              <a:spcBef>
                <a:spcPts val="384"/>
              </a:spcBef>
              <a:buChar char="•"/>
              <a:tabLst>
                <a:tab pos="356235" algn="l"/>
              </a:tabLst>
            </a:pPr>
            <a:r>
              <a:rPr sz="1600" spc="-540" dirty="0">
                <a:solidFill>
                  <a:srgbClr val="0000FF"/>
                </a:solidFill>
                <a:latin typeface="Arial MT"/>
                <a:cs typeface="Arial MT"/>
              </a:rPr>
              <a:t>Х</a:t>
            </a:r>
            <a:r>
              <a:rPr sz="1600" spc="-725" dirty="0">
                <a:solidFill>
                  <a:srgbClr val="0000FF"/>
                </a:solidFill>
                <a:latin typeface="Arial MT"/>
                <a:cs typeface="Arial MT"/>
              </a:rPr>
              <a:t>ен</a:t>
            </a:r>
            <a:r>
              <a:rPr sz="1600" spc="-800" dirty="0">
                <a:solidFill>
                  <a:srgbClr val="0000FF"/>
                </a:solidFill>
                <a:latin typeface="Arial MT"/>
                <a:cs typeface="Arial MT"/>
              </a:rPr>
              <a:t>с</a:t>
            </a:r>
            <a:r>
              <a:rPr sz="1600" spc="-725" dirty="0">
                <a:solidFill>
                  <a:srgbClr val="0000FF"/>
                </a:solidFill>
                <a:latin typeface="Arial MT"/>
                <a:cs typeface="Arial MT"/>
              </a:rPr>
              <a:t>ен</a:t>
            </a:r>
            <a:r>
              <a:rPr sz="1600" spc="-740" dirty="0">
                <a:solidFill>
                  <a:srgbClr val="0000FF"/>
                </a:solidFill>
                <a:latin typeface="Arial MT"/>
                <a:cs typeface="Arial MT"/>
              </a:rPr>
              <a:t>о</a:t>
            </a:r>
            <a:r>
              <a:rPr sz="1600" spc="-745" dirty="0">
                <a:solidFill>
                  <a:srgbClr val="0000FF"/>
                </a:solidFill>
                <a:latin typeface="Arial MT"/>
                <a:cs typeface="Arial MT"/>
              </a:rPr>
              <a:t>в</a:t>
            </a:r>
            <a:r>
              <a:rPr sz="1600" spc="-720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600" spc="-5" dirty="0">
                <a:latin typeface="Arial MT"/>
                <a:cs typeface="Arial MT"/>
              </a:rPr>
              <a:t>,</a:t>
            </a:r>
            <a:r>
              <a:rPr sz="1600" spc="10" dirty="0">
                <a:latin typeface="Arial MT"/>
                <a:cs typeface="Arial MT"/>
              </a:rPr>
              <a:t> </a:t>
            </a:r>
            <a:r>
              <a:rPr sz="1600" spc="-560" dirty="0">
                <a:solidFill>
                  <a:srgbClr val="0000FF"/>
                </a:solidFill>
                <a:latin typeface="Arial MT"/>
                <a:cs typeface="Arial MT"/>
              </a:rPr>
              <a:t>Б</a:t>
            </a:r>
            <a:r>
              <a:rPr sz="1600" spc="-765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600" spc="-775" dirty="0">
                <a:solidFill>
                  <a:srgbClr val="0000FF"/>
                </a:solidFill>
                <a:latin typeface="Arial MT"/>
                <a:cs typeface="Arial MT"/>
              </a:rPr>
              <a:t>ч</a:t>
            </a:r>
            <a:r>
              <a:rPr sz="1600" spc="-730" dirty="0">
                <a:solidFill>
                  <a:srgbClr val="0000FF"/>
                </a:solidFill>
                <a:latin typeface="Arial MT"/>
                <a:cs typeface="Arial MT"/>
              </a:rPr>
              <a:t>еро</a:t>
            </a:r>
            <a:r>
              <a:rPr sz="1600" spc="-735" dirty="0">
                <a:solidFill>
                  <a:srgbClr val="0000FF"/>
                </a:solidFill>
                <a:latin typeface="Arial MT"/>
                <a:cs typeface="Arial MT"/>
              </a:rPr>
              <a:t>в</a:t>
            </a:r>
            <a:r>
              <a:rPr sz="1600" spc="-720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600" spc="-5" dirty="0">
                <a:latin typeface="Arial MT"/>
                <a:cs typeface="Arial MT"/>
              </a:rPr>
              <a:t>,  </a:t>
            </a:r>
            <a:r>
              <a:rPr sz="1600" spc="-685" dirty="0">
                <a:solidFill>
                  <a:srgbClr val="0000FF"/>
                </a:solidFill>
                <a:latin typeface="Arial MT"/>
                <a:cs typeface="Arial MT"/>
              </a:rPr>
              <a:t>К</a:t>
            </a:r>
            <a:r>
              <a:rPr sz="1600" spc="-695" dirty="0">
                <a:solidFill>
                  <a:srgbClr val="0000FF"/>
                </a:solidFill>
                <a:latin typeface="Arial MT"/>
                <a:cs typeface="Arial MT"/>
              </a:rPr>
              <a:t>л</a:t>
            </a:r>
            <a:r>
              <a:rPr sz="1600" spc="-710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600" spc="-875" dirty="0">
                <a:solidFill>
                  <a:srgbClr val="0000FF"/>
                </a:solidFill>
                <a:latin typeface="Arial MT"/>
                <a:cs typeface="Arial MT"/>
              </a:rPr>
              <a:t>у</a:t>
            </a:r>
            <a:r>
              <a:rPr sz="1600" spc="-690" dirty="0">
                <a:solidFill>
                  <a:srgbClr val="0000FF"/>
                </a:solidFill>
                <a:latin typeface="Arial MT"/>
                <a:cs typeface="Arial MT"/>
              </a:rPr>
              <a:t>д</a:t>
            </a:r>
            <a:r>
              <a:rPr sz="1600" spc="-700" dirty="0">
                <a:solidFill>
                  <a:srgbClr val="0000FF"/>
                </a:solidFill>
                <a:latin typeface="Arial MT"/>
                <a:cs typeface="Arial MT"/>
              </a:rPr>
              <a:t>и</a:t>
            </a:r>
            <a:r>
              <a:rPr sz="1600" spc="-1245" dirty="0">
                <a:solidFill>
                  <a:srgbClr val="0000FF"/>
                </a:solidFill>
                <a:latin typeface="Arial MT"/>
                <a:cs typeface="Arial MT"/>
              </a:rPr>
              <a:t>ј</a:t>
            </a:r>
            <a:r>
              <a:rPr sz="1600" spc="-840" dirty="0">
                <a:solidFill>
                  <a:srgbClr val="0000FF"/>
                </a:solidFill>
                <a:latin typeface="Arial MT"/>
                <a:cs typeface="Arial MT"/>
              </a:rPr>
              <a:t>у</a:t>
            </a:r>
            <a:r>
              <a:rPr sz="1600" spc="-790" dirty="0">
                <a:solidFill>
                  <a:srgbClr val="0000FF"/>
                </a:solidFill>
                <a:latin typeface="Arial MT"/>
                <a:cs typeface="Arial MT"/>
              </a:rPr>
              <a:t>с</a:t>
            </a:r>
            <a:r>
              <a:rPr sz="1600" spc="-720" dirty="0">
                <a:solidFill>
                  <a:srgbClr val="0000FF"/>
                </a:solidFill>
                <a:latin typeface="Arial MT"/>
                <a:cs typeface="Arial MT"/>
              </a:rPr>
              <a:t>о</a:t>
            </a:r>
            <a:r>
              <a:rPr sz="1600" spc="-765" dirty="0">
                <a:solidFill>
                  <a:srgbClr val="0000FF"/>
                </a:solidFill>
                <a:latin typeface="Arial MT"/>
                <a:cs typeface="Arial MT"/>
              </a:rPr>
              <a:t>в</a:t>
            </a:r>
            <a:r>
              <a:rPr sz="1600" spc="-715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600" spc="40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600" spc="-710" dirty="0">
                <a:latin typeface="Arial MT"/>
                <a:cs typeface="Arial MT"/>
              </a:rPr>
              <a:t>и</a:t>
            </a:r>
            <a:r>
              <a:rPr sz="1600" spc="20" dirty="0">
                <a:latin typeface="Arial MT"/>
                <a:cs typeface="Arial MT"/>
              </a:rPr>
              <a:t> </a:t>
            </a:r>
            <a:r>
              <a:rPr sz="1600" spc="-715" dirty="0">
                <a:solidFill>
                  <a:srgbClr val="0000FF"/>
                </a:solidFill>
                <a:latin typeface="Arial MT"/>
                <a:cs typeface="Arial MT"/>
              </a:rPr>
              <a:t>и</a:t>
            </a:r>
            <a:r>
              <a:rPr sz="1600" spc="-755" dirty="0">
                <a:solidFill>
                  <a:srgbClr val="0000FF"/>
                </a:solidFill>
                <a:latin typeface="Arial MT"/>
                <a:cs typeface="Arial MT"/>
              </a:rPr>
              <a:t>в</a:t>
            </a:r>
            <a:r>
              <a:rPr sz="1600" spc="-715" dirty="0">
                <a:solidFill>
                  <a:srgbClr val="0000FF"/>
                </a:solidFill>
                <a:latin typeface="Arial MT"/>
                <a:cs typeface="Arial MT"/>
              </a:rPr>
              <a:t>и</a:t>
            </a:r>
            <a:r>
              <a:rPr sz="1600" spc="-750" dirty="0">
                <a:solidFill>
                  <a:srgbClr val="0000FF"/>
                </a:solidFill>
                <a:latin typeface="Arial MT"/>
                <a:cs typeface="Arial MT"/>
              </a:rPr>
              <a:t>чн</a:t>
            </a:r>
            <a:r>
              <a:rPr sz="1600" spc="-370" dirty="0">
                <a:solidFill>
                  <a:srgbClr val="0000FF"/>
                </a:solidFill>
                <a:latin typeface="Arial MT"/>
                <a:cs typeface="Arial MT"/>
              </a:rPr>
              <a:t>е  </a:t>
            </a:r>
            <a:r>
              <a:rPr sz="1600" spc="-695" dirty="0">
                <a:latin typeface="Arial MT"/>
                <a:cs typeface="Arial MT"/>
              </a:rPr>
              <a:t>ћелије.</a:t>
            </a:r>
            <a:endParaRPr sz="16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00525" y="1993950"/>
            <a:ext cx="4825987" cy="3446436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687628" y="5110841"/>
            <a:ext cx="92773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sz="1000" b="1" spc="-10" dirty="0">
                <a:solidFill>
                  <a:srgbClr val="FFFFFF"/>
                </a:solidFill>
                <a:latin typeface="Arial"/>
                <a:cs typeface="Arial"/>
              </a:rPr>
              <a:t>faculty.une.edu</a:t>
            </a:r>
            <a:endParaRPr sz="10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3267075" y="1979612"/>
          <a:ext cx="5713729" cy="38115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9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6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559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C0504D"/>
                      </a:solidFill>
                      <a:prstDash val="solid"/>
                    </a:lnL>
                    <a:lnR w="9525">
                      <a:solidFill>
                        <a:srgbClr val="C0504D"/>
                      </a:solidFill>
                      <a:prstDash val="solid"/>
                    </a:lnR>
                    <a:lnT w="9525">
                      <a:solidFill>
                        <a:srgbClr val="C0504D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203835" algn="r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sz="10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faculty.une.edu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89535" marB="0">
                    <a:lnL w="9525">
                      <a:solidFill>
                        <a:srgbClr val="C0504D"/>
                      </a:solidFill>
                      <a:prstDash val="solid"/>
                    </a:lnL>
                    <a:lnR w="9525">
                      <a:solidFill>
                        <a:srgbClr val="C0504D"/>
                      </a:solidFill>
                      <a:prstDash val="solid"/>
                    </a:lnR>
                    <a:lnT w="9525">
                      <a:solidFill>
                        <a:srgbClr val="C0504D"/>
                      </a:solidFill>
                      <a:prstDash val="solid"/>
                    </a:lnT>
                    <a:lnB w="9525">
                      <a:solidFill>
                        <a:srgbClr val="C0504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C0504D"/>
                      </a:solidFill>
                      <a:prstDash val="solid"/>
                    </a:lnL>
                    <a:lnR w="9525">
                      <a:solidFill>
                        <a:srgbClr val="C0504D"/>
                      </a:solidFill>
                      <a:prstDash val="solid"/>
                    </a:lnR>
                    <a:lnT w="9525">
                      <a:solidFill>
                        <a:srgbClr val="C0504D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600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C0504D"/>
                      </a:solidFill>
                      <a:prstDash val="solid"/>
                    </a:lnL>
                    <a:lnR w="9525">
                      <a:solidFill>
                        <a:srgbClr val="C0504D"/>
                      </a:solidFill>
                      <a:prstDash val="solid"/>
                    </a:lnR>
                    <a:lnB w="9525">
                      <a:solidFill>
                        <a:srgbClr val="C0504D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83199" y="1995766"/>
            <a:ext cx="5702291" cy="380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21960"/>
      </p:ext>
    </p:extLst>
  </p:cSld>
  <p:clrMapOvr>
    <a:masterClrMapping/>
  </p:clrMapOvr>
  <p:transition spd="med"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36091" y="333565"/>
            <a:ext cx="6668134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0364" marR="5080" indent="-1638300">
              <a:lnSpc>
                <a:spcPct val="100000"/>
              </a:lnSpc>
              <a:spcBef>
                <a:spcPts val="100"/>
              </a:spcBef>
            </a:pPr>
            <a:r>
              <a:rPr sz="3200" spc="-1105" dirty="0"/>
              <a:t>А</a:t>
            </a:r>
            <a:r>
              <a:rPr sz="3200" spc="-1705" dirty="0"/>
              <a:t>у</a:t>
            </a:r>
            <a:r>
              <a:rPr sz="3200" spc="-1335" dirty="0"/>
              <a:t>д</a:t>
            </a:r>
            <a:r>
              <a:rPr sz="3200" spc="-1420" dirty="0"/>
              <a:t>и</a:t>
            </a:r>
            <a:r>
              <a:rPr sz="3200" spc="-1415" dirty="0"/>
              <a:t>оре</a:t>
            </a:r>
            <a:r>
              <a:rPr sz="3200" spc="-1445" dirty="0"/>
              <a:t>ц</a:t>
            </a:r>
            <a:r>
              <a:rPr sz="3200" spc="-1455" dirty="0"/>
              <a:t>е</a:t>
            </a:r>
            <a:r>
              <a:rPr sz="3200" spc="-1445" dirty="0"/>
              <a:t>п</a:t>
            </a:r>
            <a:r>
              <a:rPr sz="3200" spc="-1775" dirty="0"/>
              <a:t>т</a:t>
            </a:r>
            <a:r>
              <a:rPr sz="3200" spc="-1490" dirty="0"/>
              <a:t>ор</a:t>
            </a:r>
            <a:r>
              <a:rPr sz="3200" spc="-1475" dirty="0"/>
              <a:t>с</a:t>
            </a:r>
            <a:r>
              <a:rPr sz="3200" spc="-1764" dirty="0"/>
              <a:t>к</a:t>
            </a:r>
            <a:r>
              <a:rPr sz="3200" spc="-1420" dirty="0"/>
              <a:t>е</a:t>
            </a:r>
            <a:r>
              <a:rPr sz="3200" spc="-45" dirty="0"/>
              <a:t> </a:t>
            </a:r>
            <a:r>
              <a:rPr sz="3200" dirty="0"/>
              <a:t>(</a:t>
            </a:r>
            <a:r>
              <a:rPr sz="3200" spc="-1595" dirty="0"/>
              <a:t>с</a:t>
            </a:r>
            <a:r>
              <a:rPr sz="3200" spc="-1335" dirty="0"/>
              <a:t>л</a:t>
            </a:r>
            <a:r>
              <a:rPr sz="3200" spc="-1595" dirty="0"/>
              <a:t>у</a:t>
            </a:r>
            <a:r>
              <a:rPr sz="3200" spc="-635" dirty="0"/>
              <a:t>ш</a:t>
            </a:r>
            <a:r>
              <a:rPr sz="3200" spc="-1235" dirty="0"/>
              <a:t>не</a:t>
            </a:r>
            <a:r>
              <a:rPr sz="3200" spc="-409" dirty="0"/>
              <a:t>)</a:t>
            </a:r>
            <a:r>
              <a:rPr sz="3200" spc="-55" dirty="0"/>
              <a:t> </a:t>
            </a:r>
            <a:r>
              <a:rPr sz="3200" spc="-1430" dirty="0"/>
              <a:t>ћ</a:t>
            </a:r>
            <a:r>
              <a:rPr sz="3200" spc="-1535" dirty="0"/>
              <a:t>е</a:t>
            </a:r>
            <a:r>
              <a:rPr sz="3200" spc="-1335" dirty="0"/>
              <a:t>л</a:t>
            </a:r>
            <a:r>
              <a:rPr sz="3200" spc="-1420" dirty="0"/>
              <a:t>и</a:t>
            </a:r>
            <a:r>
              <a:rPr sz="3200" spc="-2495" dirty="0"/>
              <a:t>ј</a:t>
            </a:r>
            <a:r>
              <a:rPr sz="3200" spc="-740" dirty="0"/>
              <a:t>е  </a:t>
            </a:r>
            <a:r>
              <a:rPr sz="3200" spc="-1335" dirty="0"/>
              <a:t>К</a:t>
            </a:r>
            <a:r>
              <a:rPr sz="3200" spc="-1430" dirty="0"/>
              <a:t>о</a:t>
            </a:r>
            <a:r>
              <a:rPr sz="3200" spc="-1500" dirty="0"/>
              <a:t>р</a:t>
            </a:r>
            <a:r>
              <a:rPr sz="3200" spc="-1739" dirty="0"/>
              <a:t>т</a:t>
            </a:r>
            <a:r>
              <a:rPr sz="3200" spc="-1420" dirty="0"/>
              <a:t>и</a:t>
            </a:r>
            <a:r>
              <a:rPr sz="3200" spc="-2495" dirty="0"/>
              <a:t>ј</a:t>
            </a:r>
            <a:r>
              <a:rPr sz="3200" spc="-1470" dirty="0"/>
              <a:t>е</a:t>
            </a:r>
            <a:r>
              <a:rPr sz="3200" spc="-1495" dirty="0"/>
              <a:t>в</a:t>
            </a:r>
            <a:r>
              <a:rPr sz="3200" spc="-1735" dirty="0"/>
              <a:t>о</a:t>
            </a:r>
            <a:r>
              <a:rPr sz="3200" spc="-1725" dirty="0"/>
              <a:t>г</a:t>
            </a:r>
            <a:r>
              <a:rPr sz="3200" spc="-25" dirty="0"/>
              <a:t> </a:t>
            </a:r>
            <a:r>
              <a:rPr sz="3200" spc="-1635" dirty="0"/>
              <a:t>ор</a:t>
            </a:r>
            <a:r>
              <a:rPr sz="3200" spc="-1705" dirty="0"/>
              <a:t>г</a:t>
            </a:r>
            <a:r>
              <a:rPr sz="3200" spc="-1435" dirty="0"/>
              <a:t>а</a:t>
            </a:r>
            <a:r>
              <a:rPr sz="3200" spc="-1430" dirty="0"/>
              <a:t>н</a:t>
            </a:r>
            <a:r>
              <a:rPr sz="3200" spc="-1420" dirty="0"/>
              <a:t>а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402590" y="1590548"/>
            <a:ext cx="3006090" cy="739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5080" indent="-342900">
              <a:lnSpc>
                <a:spcPct val="13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800" b="1" spc="-15" dirty="0">
                <a:latin typeface="Arial"/>
                <a:cs typeface="Arial"/>
              </a:rPr>
              <a:t>Немају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контакт</a:t>
            </a:r>
            <a:r>
              <a:rPr sz="1800" b="1" spc="15" dirty="0">
                <a:latin typeface="Arial"/>
                <a:cs typeface="Arial"/>
              </a:rPr>
              <a:t> </a:t>
            </a:r>
            <a:r>
              <a:rPr sz="1800" spc="-850" dirty="0">
                <a:latin typeface="Arial MT"/>
                <a:cs typeface="Arial MT"/>
              </a:rPr>
              <a:t>са </a:t>
            </a:r>
            <a:r>
              <a:rPr sz="1800" spc="-484" dirty="0">
                <a:latin typeface="Arial MT"/>
                <a:cs typeface="Arial MT"/>
              </a:rPr>
              <a:t> </a:t>
            </a:r>
            <a:r>
              <a:rPr sz="1800" spc="-810" dirty="0">
                <a:solidFill>
                  <a:srgbClr val="0000FF"/>
                </a:solidFill>
                <a:latin typeface="Arial MT"/>
                <a:cs typeface="Arial MT"/>
              </a:rPr>
              <a:t>б</a:t>
            </a:r>
            <a:r>
              <a:rPr sz="1800" spc="-830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800" spc="-975" dirty="0">
                <a:solidFill>
                  <a:srgbClr val="0000FF"/>
                </a:solidFill>
                <a:latin typeface="Arial MT"/>
                <a:cs typeface="Arial MT"/>
              </a:rPr>
              <a:t>з</a:t>
            </a:r>
            <a:r>
              <a:rPr sz="1800" spc="-795" dirty="0">
                <a:solidFill>
                  <a:srgbClr val="0000FF"/>
                </a:solidFill>
                <a:latin typeface="Arial MT"/>
                <a:cs typeface="Arial MT"/>
              </a:rPr>
              <a:t>и</a:t>
            </a:r>
            <a:r>
              <a:rPr sz="1800" spc="-745" dirty="0">
                <a:solidFill>
                  <a:srgbClr val="0000FF"/>
                </a:solidFill>
                <a:latin typeface="Arial MT"/>
                <a:cs typeface="Arial MT"/>
              </a:rPr>
              <a:t>л</a:t>
            </a:r>
            <a:r>
              <a:rPr sz="1800" spc="-815" dirty="0">
                <a:solidFill>
                  <a:srgbClr val="0000FF"/>
                </a:solidFill>
                <a:latin typeface="Arial MT"/>
                <a:cs typeface="Arial MT"/>
              </a:rPr>
              <a:t>ар</a:t>
            </a:r>
            <a:r>
              <a:rPr sz="1800" spc="-805" dirty="0">
                <a:solidFill>
                  <a:srgbClr val="0000FF"/>
                </a:solidFill>
                <a:latin typeface="Arial MT"/>
                <a:cs typeface="Arial MT"/>
              </a:rPr>
              <a:t>н</a:t>
            </a:r>
            <a:r>
              <a:rPr sz="1800" spc="-695" dirty="0">
                <a:solidFill>
                  <a:srgbClr val="0000FF"/>
                </a:solidFill>
                <a:latin typeface="Arial MT"/>
                <a:cs typeface="Arial MT"/>
              </a:rPr>
              <a:t>о</a:t>
            </a:r>
            <a:r>
              <a:rPr sz="1800" spc="-685" dirty="0">
                <a:solidFill>
                  <a:srgbClr val="0000FF"/>
                </a:solidFill>
                <a:latin typeface="Arial MT"/>
                <a:cs typeface="Arial MT"/>
              </a:rPr>
              <a:t>м</a:t>
            </a:r>
            <a:r>
              <a:rPr sz="1800" spc="-15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800" spc="-570" dirty="0">
                <a:solidFill>
                  <a:srgbClr val="0000FF"/>
                </a:solidFill>
                <a:latin typeface="Arial MT"/>
                <a:cs typeface="Arial MT"/>
              </a:rPr>
              <a:t>м</a:t>
            </a:r>
            <a:r>
              <a:rPr sz="1800" spc="-695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800" spc="-715" dirty="0">
                <a:solidFill>
                  <a:srgbClr val="0000FF"/>
                </a:solidFill>
                <a:latin typeface="Arial MT"/>
                <a:cs typeface="Arial MT"/>
              </a:rPr>
              <a:t>м</a:t>
            </a:r>
            <a:r>
              <a:rPr sz="1800" spc="-770" dirty="0">
                <a:solidFill>
                  <a:srgbClr val="0000FF"/>
                </a:solidFill>
                <a:latin typeface="Arial MT"/>
                <a:cs typeface="Arial MT"/>
              </a:rPr>
              <a:t>б</a:t>
            </a:r>
            <a:r>
              <a:rPr sz="1800" spc="-815" dirty="0">
                <a:solidFill>
                  <a:srgbClr val="0000FF"/>
                </a:solidFill>
                <a:latin typeface="Arial MT"/>
                <a:cs typeface="Arial MT"/>
              </a:rPr>
              <a:t>ра</a:t>
            </a:r>
            <a:r>
              <a:rPr sz="1800" spc="-805" dirty="0">
                <a:solidFill>
                  <a:srgbClr val="0000FF"/>
                </a:solidFill>
                <a:latin typeface="Arial MT"/>
                <a:cs typeface="Arial MT"/>
              </a:rPr>
              <a:t>н</a:t>
            </a:r>
            <a:r>
              <a:rPr sz="1800" spc="-695" dirty="0">
                <a:solidFill>
                  <a:srgbClr val="0000FF"/>
                </a:solidFill>
                <a:latin typeface="Arial MT"/>
                <a:cs typeface="Arial MT"/>
              </a:rPr>
              <a:t>о</a:t>
            </a:r>
            <a:r>
              <a:rPr sz="1800" spc="-680" dirty="0">
                <a:solidFill>
                  <a:srgbClr val="0000FF"/>
                </a:solidFill>
                <a:latin typeface="Arial MT"/>
                <a:cs typeface="Arial MT"/>
              </a:rPr>
              <a:t>м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2361" y="2358644"/>
            <a:ext cx="3578225" cy="4112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49275" indent="-342900">
              <a:lnSpc>
                <a:spcPct val="130000"/>
              </a:lnSpc>
              <a:spcBef>
                <a:spcPts val="100"/>
              </a:spcBef>
              <a:buChar char="•"/>
              <a:tabLst>
                <a:tab pos="355600" algn="l"/>
                <a:tab pos="356235" algn="l"/>
              </a:tabLst>
            </a:pPr>
            <a:r>
              <a:rPr sz="1800" dirty="0">
                <a:latin typeface="Arial MT"/>
                <a:cs typeface="Arial MT"/>
              </a:rPr>
              <a:t>„</a:t>
            </a:r>
            <a:r>
              <a:rPr sz="1800" spc="-509" dirty="0">
                <a:latin typeface="Arial MT"/>
                <a:cs typeface="Arial MT"/>
              </a:rPr>
              <a:t>С</a:t>
            </a:r>
            <a:r>
              <a:rPr sz="1800" spc="-844" dirty="0">
                <a:latin typeface="Arial MT"/>
                <a:cs typeface="Arial MT"/>
              </a:rPr>
              <a:t>е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600" dirty="0">
                <a:latin typeface="Arial MT"/>
                <a:cs typeface="Arial MT"/>
              </a:rPr>
              <a:t>е</a:t>
            </a:r>
            <a:r>
              <a:rPr sz="1800" spc="-210" dirty="0">
                <a:latin typeface="Arial MT"/>
                <a:cs typeface="Arial MT"/>
              </a:rPr>
              <a:t>"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630" dirty="0">
                <a:solidFill>
                  <a:srgbClr val="0000FF"/>
                </a:solidFill>
                <a:latin typeface="Arial MT"/>
                <a:cs typeface="Arial MT"/>
              </a:rPr>
              <a:t>фа</a:t>
            </a:r>
            <a:r>
              <a:rPr sz="1800" spc="-620" dirty="0">
                <a:solidFill>
                  <a:srgbClr val="0000FF"/>
                </a:solidFill>
                <a:latin typeface="Arial MT"/>
                <a:cs typeface="Arial MT"/>
              </a:rPr>
              <a:t>л</a:t>
            </a:r>
            <a:r>
              <a:rPr sz="1800" spc="-815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800" spc="-805" dirty="0">
                <a:solidFill>
                  <a:srgbClr val="0000FF"/>
                </a:solidFill>
                <a:latin typeface="Arial MT"/>
                <a:cs typeface="Arial MT"/>
              </a:rPr>
              <a:t>н</a:t>
            </a:r>
            <a:r>
              <a:rPr sz="1800" spc="-1180" dirty="0">
                <a:solidFill>
                  <a:srgbClr val="0000FF"/>
                </a:solidFill>
                <a:latin typeface="Arial MT"/>
                <a:cs typeface="Arial MT"/>
              </a:rPr>
              <a:t>г</a:t>
            </a:r>
            <a:r>
              <a:rPr sz="1800" spc="-795" dirty="0">
                <a:solidFill>
                  <a:srgbClr val="0000FF"/>
                </a:solidFill>
                <a:latin typeface="Arial MT"/>
                <a:cs typeface="Arial MT"/>
              </a:rPr>
              <a:t>еа</a:t>
            </a:r>
            <a:r>
              <a:rPr sz="1800" spc="-780" dirty="0">
                <a:solidFill>
                  <a:srgbClr val="0000FF"/>
                </a:solidFill>
                <a:latin typeface="Arial MT"/>
                <a:cs typeface="Arial MT"/>
              </a:rPr>
              <a:t>л</a:t>
            </a:r>
            <a:r>
              <a:rPr sz="1800" spc="-810" dirty="0">
                <a:solidFill>
                  <a:srgbClr val="0000FF"/>
                </a:solidFill>
                <a:latin typeface="Arial MT"/>
                <a:cs typeface="Arial MT"/>
              </a:rPr>
              <a:t>н</a:t>
            </a:r>
            <a:r>
              <a:rPr sz="1800" spc="-795" dirty="0">
                <a:solidFill>
                  <a:srgbClr val="0000FF"/>
                </a:solidFill>
                <a:latin typeface="Arial MT"/>
                <a:cs typeface="Arial MT"/>
              </a:rPr>
              <a:t>и</a:t>
            </a:r>
            <a:r>
              <a:rPr sz="1800" spc="-295" dirty="0">
                <a:solidFill>
                  <a:srgbClr val="0000FF"/>
                </a:solidFill>
                <a:latin typeface="Arial MT"/>
                <a:cs typeface="Arial MT"/>
              </a:rPr>
              <a:t>м  </a:t>
            </a:r>
            <a:r>
              <a:rPr sz="1800" spc="-760" dirty="0">
                <a:solidFill>
                  <a:srgbClr val="0000FF"/>
                </a:solidFill>
                <a:latin typeface="Arial MT"/>
                <a:cs typeface="Arial MT"/>
              </a:rPr>
              <a:t>ћелијама</a:t>
            </a:r>
            <a:r>
              <a:rPr sz="1800" spc="-76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5080" indent="-342900">
              <a:lnSpc>
                <a:spcPct val="130000"/>
              </a:lnSpc>
              <a:spcBef>
                <a:spcPts val="43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1800" b="1" spc="-5" dirty="0">
                <a:latin typeface="Arial"/>
                <a:cs typeface="Arial"/>
              </a:rPr>
              <a:t>В</a:t>
            </a:r>
            <a:r>
              <a:rPr sz="1800" b="1" spc="-20" dirty="0">
                <a:latin typeface="Arial"/>
                <a:cs typeface="Arial"/>
              </a:rPr>
              <a:t>р</a:t>
            </a:r>
            <a:r>
              <a:rPr sz="1800" b="1" spc="-55" dirty="0">
                <a:latin typeface="Arial"/>
                <a:cs typeface="Arial"/>
              </a:rPr>
              <a:t>х</a:t>
            </a:r>
            <a:r>
              <a:rPr sz="1800" b="1" dirty="0">
                <a:latin typeface="Arial"/>
                <a:cs typeface="Arial"/>
              </a:rPr>
              <a:t>о</a:t>
            </a:r>
            <a:r>
              <a:rPr sz="1800" b="1" spc="-5" dirty="0">
                <a:latin typeface="Arial"/>
                <a:cs typeface="Arial"/>
              </a:rPr>
              <a:t>в</a:t>
            </a:r>
            <a:r>
              <a:rPr sz="1800" b="1" dirty="0">
                <a:latin typeface="Arial"/>
                <a:cs typeface="Arial"/>
              </a:rPr>
              <a:t>и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spc="-900" dirty="0">
                <a:latin typeface="Arial MT"/>
                <a:cs typeface="Arial MT"/>
              </a:rPr>
              <a:t>су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680" dirty="0">
                <a:latin typeface="Arial MT"/>
                <a:cs typeface="Arial MT"/>
              </a:rPr>
              <a:t>им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925" dirty="0">
                <a:latin typeface="Arial MT"/>
                <a:cs typeface="Arial MT"/>
              </a:rPr>
              <a:t>у</a:t>
            </a:r>
            <a:r>
              <a:rPr sz="1800" spc="-1180" dirty="0">
                <a:latin typeface="Arial MT"/>
                <a:cs typeface="Arial MT"/>
              </a:rPr>
              <a:t>г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10" dirty="0">
                <a:latin typeface="Arial MT"/>
                <a:cs typeface="Arial MT"/>
              </a:rPr>
              <a:t>а</a:t>
            </a:r>
            <a:r>
              <a:rPr sz="1800" spc="-844" dirty="0">
                <a:latin typeface="Arial MT"/>
                <a:cs typeface="Arial MT"/>
              </a:rPr>
              <a:t>в</a:t>
            </a:r>
            <a:r>
              <a:rPr sz="1800" spc="-484" dirty="0">
                <a:latin typeface="Arial MT"/>
                <a:cs typeface="Arial MT"/>
              </a:rPr>
              <a:t>љ</a:t>
            </a:r>
            <a:r>
              <a:rPr sz="1800" spc="-495" dirty="0">
                <a:latin typeface="Arial MT"/>
                <a:cs typeface="Arial MT"/>
              </a:rPr>
              <a:t>е</a:t>
            </a:r>
            <a:r>
              <a:rPr sz="1800" spc="-515" dirty="0">
                <a:latin typeface="Arial MT"/>
                <a:cs typeface="Arial MT"/>
              </a:rPr>
              <a:t>ни  </a:t>
            </a:r>
            <a:r>
              <a:rPr sz="1800" b="1" spc="-10" dirty="0">
                <a:latin typeface="Arial"/>
                <a:cs typeface="Arial"/>
              </a:rPr>
              <a:t>између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фаланги</a:t>
            </a:r>
            <a:r>
              <a:rPr sz="1800" b="1" spc="40" dirty="0">
                <a:latin typeface="Arial"/>
                <a:cs typeface="Arial"/>
              </a:rPr>
              <a:t> </a:t>
            </a:r>
            <a:r>
              <a:rPr sz="1800" spc="-880" dirty="0">
                <a:solidFill>
                  <a:srgbClr val="0000FF"/>
                </a:solidFill>
                <a:latin typeface="Arial MT"/>
                <a:cs typeface="Arial MT"/>
              </a:rPr>
              <a:t>Дајтерсових </a:t>
            </a:r>
            <a:r>
              <a:rPr sz="1800" spc="-484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800" spc="-810" dirty="0">
                <a:solidFill>
                  <a:srgbClr val="0000FF"/>
                </a:solidFill>
                <a:latin typeface="Arial MT"/>
                <a:cs typeface="Arial MT"/>
              </a:rPr>
              <a:t>ћ</a:t>
            </a:r>
            <a:r>
              <a:rPr sz="1800" spc="-844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800" spc="-770" dirty="0">
                <a:solidFill>
                  <a:srgbClr val="0000FF"/>
                </a:solidFill>
                <a:latin typeface="Arial MT"/>
                <a:cs typeface="Arial MT"/>
              </a:rPr>
              <a:t>л</a:t>
            </a:r>
            <a:r>
              <a:rPr sz="1800" spc="-795" dirty="0">
                <a:solidFill>
                  <a:srgbClr val="0000FF"/>
                </a:solidFill>
                <a:latin typeface="Arial MT"/>
                <a:cs typeface="Arial MT"/>
              </a:rPr>
              <a:t>и</a:t>
            </a:r>
            <a:r>
              <a:rPr sz="1800" spc="-1410" dirty="0">
                <a:solidFill>
                  <a:srgbClr val="0000FF"/>
                </a:solidFill>
                <a:latin typeface="Arial MT"/>
                <a:cs typeface="Arial MT"/>
              </a:rPr>
              <a:t>ј</a:t>
            </a:r>
            <a:r>
              <a:rPr sz="1800" spc="-800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800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800" spc="-15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(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990" dirty="0">
                <a:latin typeface="Arial MT"/>
                <a:cs typeface="Arial MT"/>
              </a:rPr>
              <a:t>к</a:t>
            </a:r>
            <a:r>
              <a:rPr sz="1800" spc="-960" dirty="0">
                <a:latin typeface="Arial MT"/>
                <a:cs typeface="Arial MT"/>
              </a:rPr>
              <a:t>у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15" dirty="0">
                <a:latin typeface="Arial MT"/>
                <a:cs typeface="Arial MT"/>
              </a:rPr>
              <a:t>ар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415" dirty="0">
                <a:latin typeface="Arial MT"/>
                <a:cs typeface="Arial MT"/>
              </a:rPr>
              <a:t>а  </a:t>
            </a:r>
            <a:r>
              <a:rPr sz="1800" spc="-600" dirty="0">
                <a:latin typeface="Arial MT"/>
                <a:cs typeface="Arial MT"/>
              </a:rPr>
              <a:t>мембрана).</a:t>
            </a:r>
            <a:endParaRPr sz="1800">
              <a:latin typeface="Arial MT"/>
              <a:cs typeface="Arial MT"/>
            </a:endParaRPr>
          </a:p>
          <a:p>
            <a:pPr marL="354965" marR="391160" indent="-342900" algn="just">
              <a:lnSpc>
                <a:spcPct val="130000"/>
              </a:lnSpc>
              <a:spcBef>
                <a:spcPts val="430"/>
              </a:spcBef>
              <a:buFont typeface="Arial MT"/>
              <a:buChar char="•"/>
              <a:tabLst>
                <a:tab pos="355600" algn="l"/>
              </a:tabLst>
            </a:pPr>
            <a:r>
              <a:rPr sz="1800" b="1" spc="-5" dirty="0">
                <a:latin typeface="Arial"/>
                <a:cs typeface="Arial"/>
              </a:rPr>
              <a:t>На </a:t>
            </a:r>
            <a:r>
              <a:rPr sz="1800" b="1" spc="-10" dirty="0">
                <a:latin typeface="Arial"/>
                <a:cs typeface="Arial"/>
              </a:rPr>
              <a:t>слободној </a:t>
            </a:r>
            <a:r>
              <a:rPr sz="1800" b="1" spc="-5" dirty="0">
                <a:latin typeface="Arial"/>
                <a:cs typeface="Arial"/>
              </a:rPr>
              <a:t>површини 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60" dirty="0">
                <a:latin typeface="Arial MT"/>
                <a:cs typeface="Arial MT"/>
              </a:rPr>
              <a:t>о</a:t>
            </a:r>
            <a:r>
              <a:rPr sz="1800" spc="-855" dirty="0">
                <a:latin typeface="Arial MT"/>
                <a:cs typeface="Arial MT"/>
              </a:rPr>
              <a:t>с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5" dirty="0">
                <a:latin typeface="Arial MT"/>
                <a:cs typeface="Arial MT"/>
              </a:rPr>
              <a:t>"</a:t>
            </a:r>
            <a:r>
              <a:rPr sz="1800" spc="-745" dirty="0">
                <a:solidFill>
                  <a:srgbClr val="0000FF"/>
                </a:solidFill>
                <a:latin typeface="Arial MT"/>
                <a:cs typeface="Arial MT"/>
              </a:rPr>
              <a:t>дл</a:t>
            </a:r>
            <a:r>
              <a:rPr sz="1800" spc="-844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800" spc="-869" dirty="0">
                <a:solidFill>
                  <a:srgbClr val="0000FF"/>
                </a:solidFill>
                <a:latin typeface="Arial MT"/>
                <a:cs typeface="Arial MT"/>
              </a:rPr>
              <a:t>ч</a:t>
            </a:r>
            <a:r>
              <a:rPr sz="1800" spc="-795" dirty="0">
                <a:solidFill>
                  <a:srgbClr val="0000FF"/>
                </a:solidFill>
                <a:latin typeface="Arial MT"/>
                <a:cs typeface="Arial MT"/>
              </a:rPr>
              <a:t>иц</a:t>
            </a:r>
            <a:r>
              <a:rPr sz="1800" spc="-810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800" dirty="0">
                <a:latin typeface="Arial MT"/>
                <a:cs typeface="Arial MT"/>
              </a:rPr>
              <a:t>"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не</a:t>
            </a:r>
            <a:r>
              <a:rPr sz="1800" spc="-990" dirty="0">
                <a:latin typeface="Arial MT"/>
                <a:cs typeface="Arial MT"/>
              </a:rPr>
              <a:t>к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990" dirty="0">
                <a:latin typeface="Arial MT"/>
                <a:cs typeface="Arial MT"/>
              </a:rPr>
              <a:t>к</a:t>
            </a:r>
            <a:r>
              <a:rPr sz="1800" spc="-415" dirty="0">
                <a:latin typeface="Arial MT"/>
                <a:cs typeface="Arial MT"/>
              </a:rPr>
              <a:t>о  </a:t>
            </a:r>
            <a:r>
              <a:rPr sz="1800" spc="-700" dirty="0">
                <a:latin typeface="Arial MT"/>
                <a:cs typeface="Arial MT"/>
              </a:rPr>
              <a:t>редова.</a:t>
            </a:r>
            <a:endParaRPr sz="1800">
              <a:latin typeface="Arial MT"/>
              <a:cs typeface="Arial MT"/>
            </a:endParaRPr>
          </a:p>
          <a:p>
            <a:pPr marL="354965" marR="82550" indent="-342900" algn="just">
              <a:lnSpc>
                <a:spcPct val="130000"/>
              </a:lnSpc>
              <a:spcBef>
                <a:spcPts val="434"/>
              </a:spcBef>
              <a:buFont typeface="Arial MT"/>
              <a:buChar char="•"/>
              <a:tabLst>
                <a:tab pos="355600" algn="l"/>
              </a:tabLst>
            </a:pPr>
            <a:r>
              <a:rPr sz="1800" b="1" spc="25" dirty="0">
                <a:latin typeface="Arial"/>
                <a:cs typeface="Arial"/>
              </a:rPr>
              <a:t>Д</a:t>
            </a:r>
            <a:r>
              <a:rPr sz="1800" b="1" spc="5" dirty="0">
                <a:latin typeface="Arial"/>
                <a:cs typeface="Arial"/>
              </a:rPr>
              <a:t>у</a:t>
            </a:r>
            <a:r>
              <a:rPr sz="1800" b="1" spc="-5" dirty="0">
                <a:latin typeface="Arial"/>
                <a:cs typeface="Arial"/>
              </a:rPr>
              <a:t>жи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dirty="0">
                <a:latin typeface="Arial"/>
                <a:cs typeface="Arial"/>
              </a:rPr>
              <a:t>а</a:t>
            </a:r>
            <a:r>
              <a:rPr sz="1800" b="1" spc="20" dirty="0">
                <a:latin typeface="Arial"/>
                <a:cs typeface="Arial"/>
              </a:rPr>
              <a:t> </a:t>
            </a:r>
            <a:r>
              <a:rPr sz="1800" spc="-745" dirty="0">
                <a:latin typeface="Arial MT"/>
                <a:cs typeface="Arial MT"/>
              </a:rPr>
              <a:t>дл</a:t>
            </a:r>
            <a:r>
              <a:rPr sz="1800" spc="-844" dirty="0">
                <a:latin typeface="Arial MT"/>
                <a:cs typeface="Arial MT"/>
              </a:rPr>
              <a:t>а</a:t>
            </a:r>
            <a:r>
              <a:rPr sz="1800" spc="-869" dirty="0">
                <a:latin typeface="Arial MT"/>
                <a:cs typeface="Arial MT"/>
              </a:rPr>
              <a:t>ч</a:t>
            </a:r>
            <a:r>
              <a:rPr sz="1800" spc="-785" dirty="0">
                <a:latin typeface="Arial MT"/>
                <a:cs typeface="Arial MT"/>
              </a:rPr>
              <a:t>иц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b="1" dirty="0">
                <a:latin typeface="Arial"/>
                <a:cs typeface="Arial"/>
              </a:rPr>
              <a:t>р</a:t>
            </a:r>
            <a:r>
              <a:rPr sz="1800" b="1" spc="-10" dirty="0">
                <a:latin typeface="Arial"/>
                <a:cs typeface="Arial"/>
              </a:rPr>
              <a:t>ас</a:t>
            </a:r>
            <a:r>
              <a:rPr sz="1800" b="1" spc="-35" dirty="0">
                <a:latin typeface="Arial"/>
                <a:cs typeface="Arial"/>
              </a:rPr>
              <a:t>т</a:t>
            </a:r>
            <a:r>
              <a:rPr sz="1800" b="1" dirty="0">
                <a:latin typeface="Arial"/>
                <a:cs typeface="Arial"/>
              </a:rPr>
              <a:t>е</a:t>
            </a:r>
            <a:r>
              <a:rPr sz="1800" b="1" spc="35" dirty="0">
                <a:latin typeface="Arial"/>
                <a:cs typeface="Arial"/>
              </a:rPr>
              <a:t> </a:t>
            </a:r>
            <a:r>
              <a:rPr sz="1800" spc="-470" dirty="0">
                <a:latin typeface="Arial MT"/>
                <a:cs typeface="Arial MT"/>
              </a:rPr>
              <a:t>у 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25" dirty="0">
                <a:latin typeface="Arial MT"/>
                <a:cs typeface="Arial MT"/>
              </a:rPr>
              <a:t>ра</a:t>
            </a:r>
            <a:r>
              <a:rPr sz="1800" spc="-815" dirty="0">
                <a:latin typeface="Arial MT"/>
                <a:cs typeface="Arial MT"/>
              </a:rPr>
              <a:t>в</a:t>
            </a:r>
            <a:r>
              <a:rPr sz="1800" spc="-770" dirty="0">
                <a:latin typeface="Arial MT"/>
                <a:cs typeface="Arial MT"/>
              </a:rPr>
              <a:t>ц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795" dirty="0">
                <a:latin typeface="Arial MT"/>
                <a:cs typeface="Arial MT"/>
              </a:rPr>
              <a:t>ира</a:t>
            </a:r>
            <a:r>
              <a:rPr sz="1800" spc="-780" dirty="0">
                <a:latin typeface="Arial MT"/>
                <a:cs typeface="Arial MT"/>
              </a:rPr>
              <a:t>л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985" dirty="0">
                <a:latin typeface="Arial MT"/>
                <a:cs typeface="Arial MT"/>
              </a:rPr>
              <a:t>о</a:t>
            </a:r>
            <a:r>
              <a:rPr sz="1800" spc="-975" dirty="0">
                <a:latin typeface="Arial MT"/>
                <a:cs typeface="Arial MT"/>
              </a:rPr>
              <a:t>г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180" dirty="0">
                <a:latin typeface="Arial MT"/>
                <a:cs typeface="Arial MT"/>
              </a:rPr>
              <a:t>г</a:t>
            </a:r>
            <a:r>
              <a:rPr sz="1800" spc="-695" dirty="0">
                <a:latin typeface="Arial MT"/>
                <a:cs typeface="Arial MT"/>
              </a:rPr>
              <a:t>а</a:t>
            </a:r>
            <a:r>
              <a:rPr sz="1800" spc="-690" dirty="0">
                <a:latin typeface="Arial MT"/>
                <a:cs typeface="Arial MT"/>
              </a:rPr>
              <a:t>м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409" dirty="0">
                <a:latin typeface="Arial MT"/>
                <a:cs typeface="Arial MT"/>
              </a:rPr>
              <a:t>а.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16971" y="2450083"/>
            <a:ext cx="4608436" cy="307181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206875" y="2439987"/>
            <a:ext cx="4618355" cy="3081655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94615" rIns="0" bIns="0" rtlCol="0">
            <a:spAutoFit/>
          </a:bodyPr>
          <a:lstStyle/>
          <a:p>
            <a:pPr marR="201930" algn="r">
              <a:lnSpc>
                <a:spcPct val="100000"/>
              </a:lnSpc>
              <a:spcBef>
                <a:spcPts val="745"/>
              </a:spcBef>
            </a:pPr>
            <a:r>
              <a:rPr sz="1000" b="1" spc="-10" dirty="0">
                <a:solidFill>
                  <a:srgbClr val="FFFFFF"/>
                </a:solidFill>
                <a:latin typeface="Arial"/>
                <a:cs typeface="Arial"/>
              </a:rPr>
              <a:t>faculty.une.edu</a:t>
            </a:r>
            <a:endParaRPr sz="10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426874"/>
      </p:ext>
    </p:extLst>
  </p:cSld>
  <p:clrMapOvr>
    <a:masterClrMapping/>
  </p:clrMapOvr>
  <p:transition spd="med"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36091" y="333565"/>
            <a:ext cx="6668134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0364" marR="5080" indent="-1638300">
              <a:lnSpc>
                <a:spcPct val="100000"/>
              </a:lnSpc>
              <a:spcBef>
                <a:spcPts val="100"/>
              </a:spcBef>
            </a:pPr>
            <a:r>
              <a:rPr sz="3200" spc="-1105" dirty="0"/>
              <a:t>А</a:t>
            </a:r>
            <a:r>
              <a:rPr sz="3200" spc="-1705" dirty="0"/>
              <a:t>у</a:t>
            </a:r>
            <a:r>
              <a:rPr sz="3200" spc="-1335" dirty="0"/>
              <a:t>д</a:t>
            </a:r>
            <a:r>
              <a:rPr sz="3200" spc="-1420" dirty="0"/>
              <a:t>и</a:t>
            </a:r>
            <a:r>
              <a:rPr sz="3200" spc="-1415" dirty="0"/>
              <a:t>оре</a:t>
            </a:r>
            <a:r>
              <a:rPr sz="3200" spc="-1445" dirty="0"/>
              <a:t>ц</a:t>
            </a:r>
            <a:r>
              <a:rPr sz="3200" spc="-1455" dirty="0"/>
              <a:t>е</a:t>
            </a:r>
            <a:r>
              <a:rPr sz="3200" spc="-1445" dirty="0"/>
              <a:t>п</a:t>
            </a:r>
            <a:r>
              <a:rPr sz="3200" spc="-1775" dirty="0"/>
              <a:t>т</a:t>
            </a:r>
            <a:r>
              <a:rPr sz="3200" spc="-1490" dirty="0"/>
              <a:t>ор</a:t>
            </a:r>
            <a:r>
              <a:rPr sz="3200" spc="-1475" dirty="0"/>
              <a:t>с</a:t>
            </a:r>
            <a:r>
              <a:rPr sz="3200" spc="-1764" dirty="0"/>
              <a:t>к</a:t>
            </a:r>
            <a:r>
              <a:rPr sz="3200" spc="-1420" dirty="0"/>
              <a:t>е</a:t>
            </a:r>
            <a:r>
              <a:rPr sz="3200" spc="-45" dirty="0"/>
              <a:t> </a:t>
            </a:r>
            <a:r>
              <a:rPr sz="3200" dirty="0"/>
              <a:t>(</a:t>
            </a:r>
            <a:r>
              <a:rPr sz="3200" spc="-1595" dirty="0"/>
              <a:t>с</a:t>
            </a:r>
            <a:r>
              <a:rPr sz="3200" spc="-1335" dirty="0"/>
              <a:t>л</a:t>
            </a:r>
            <a:r>
              <a:rPr sz="3200" spc="-1595" dirty="0"/>
              <a:t>у</a:t>
            </a:r>
            <a:r>
              <a:rPr sz="3200" spc="-635" dirty="0"/>
              <a:t>ш</a:t>
            </a:r>
            <a:r>
              <a:rPr sz="3200" spc="-1235" dirty="0"/>
              <a:t>не</a:t>
            </a:r>
            <a:r>
              <a:rPr sz="3200" spc="-409" dirty="0"/>
              <a:t>)</a:t>
            </a:r>
            <a:r>
              <a:rPr sz="3200" spc="-55" dirty="0"/>
              <a:t> </a:t>
            </a:r>
            <a:r>
              <a:rPr sz="3200" spc="-1430" dirty="0"/>
              <a:t>ћ</a:t>
            </a:r>
            <a:r>
              <a:rPr sz="3200" spc="-1535" dirty="0"/>
              <a:t>е</a:t>
            </a:r>
            <a:r>
              <a:rPr sz="3200" spc="-1335" dirty="0"/>
              <a:t>л</a:t>
            </a:r>
            <a:r>
              <a:rPr sz="3200" spc="-1420" dirty="0"/>
              <a:t>и</a:t>
            </a:r>
            <a:r>
              <a:rPr sz="3200" spc="-2495" dirty="0"/>
              <a:t>ј</a:t>
            </a:r>
            <a:r>
              <a:rPr sz="3200" spc="-740" dirty="0"/>
              <a:t>е  </a:t>
            </a:r>
            <a:r>
              <a:rPr sz="3200" spc="-1335" dirty="0"/>
              <a:t>К</a:t>
            </a:r>
            <a:r>
              <a:rPr sz="3200" spc="-1430" dirty="0"/>
              <a:t>о</a:t>
            </a:r>
            <a:r>
              <a:rPr sz="3200" spc="-1500" dirty="0"/>
              <a:t>р</a:t>
            </a:r>
            <a:r>
              <a:rPr sz="3200" spc="-1739" dirty="0"/>
              <a:t>т</a:t>
            </a:r>
            <a:r>
              <a:rPr sz="3200" spc="-1420" dirty="0"/>
              <a:t>и</a:t>
            </a:r>
            <a:r>
              <a:rPr sz="3200" spc="-2495" dirty="0"/>
              <a:t>ј</a:t>
            </a:r>
            <a:r>
              <a:rPr sz="3200" spc="-1470" dirty="0"/>
              <a:t>е</a:t>
            </a:r>
            <a:r>
              <a:rPr sz="3200" spc="-1495" dirty="0"/>
              <a:t>в</a:t>
            </a:r>
            <a:r>
              <a:rPr sz="3200" spc="-1735" dirty="0"/>
              <a:t>о</a:t>
            </a:r>
            <a:r>
              <a:rPr sz="3200" spc="-1725" dirty="0"/>
              <a:t>г</a:t>
            </a:r>
            <a:r>
              <a:rPr sz="3200" spc="-25" dirty="0"/>
              <a:t> </a:t>
            </a:r>
            <a:r>
              <a:rPr sz="3200" spc="-1635" dirty="0"/>
              <a:t>ор</a:t>
            </a:r>
            <a:r>
              <a:rPr sz="3200" spc="-1705" dirty="0"/>
              <a:t>г</a:t>
            </a:r>
            <a:r>
              <a:rPr sz="3200" spc="-1435" dirty="0"/>
              <a:t>а</a:t>
            </a:r>
            <a:r>
              <a:rPr sz="3200" spc="-1430" dirty="0"/>
              <a:t>н</a:t>
            </a:r>
            <a:r>
              <a:rPr sz="3200" spc="-1420" dirty="0"/>
              <a:t>а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402132" y="1585975"/>
            <a:ext cx="3578225" cy="4264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5080" indent="-342900">
              <a:lnSpc>
                <a:spcPct val="135000"/>
              </a:lnSpc>
              <a:spcBef>
                <a:spcPts val="100"/>
              </a:spcBef>
              <a:buChar char="•"/>
              <a:tabLst>
                <a:tab pos="355600" algn="l"/>
                <a:tab pos="356235" algn="l"/>
              </a:tabLst>
            </a:pPr>
            <a:r>
              <a:rPr sz="1800" spc="-5" dirty="0">
                <a:latin typeface="Arial MT"/>
                <a:cs typeface="Arial MT"/>
              </a:rPr>
              <a:t>"</a:t>
            </a:r>
            <a:r>
              <a:rPr sz="1800" spc="-665" dirty="0">
                <a:solidFill>
                  <a:srgbClr val="0000FF"/>
                </a:solidFill>
                <a:latin typeface="Arial MT"/>
                <a:cs typeface="Arial MT"/>
              </a:rPr>
              <a:t>Дл</a:t>
            </a:r>
            <a:r>
              <a:rPr sz="1800" spc="-844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800" spc="-869" dirty="0">
                <a:solidFill>
                  <a:srgbClr val="0000FF"/>
                </a:solidFill>
                <a:latin typeface="Arial MT"/>
                <a:cs typeface="Arial MT"/>
              </a:rPr>
              <a:t>ч</a:t>
            </a:r>
            <a:r>
              <a:rPr sz="1800" spc="-795" dirty="0">
                <a:solidFill>
                  <a:srgbClr val="0000FF"/>
                </a:solidFill>
                <a:latin typeface="Arial MT"/>
                <a:cs typeface="Arial MT"/>
              </a:rPr>
              <a:t>иц</a:t>
            </a:r>
            <a:r>
              <a:rPr sz="1800" spc="-810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800" dirty="0">
                <a:latin typeface="Arial MT"/>
                <a:cs typeface="Arial MT"/>
              </a:rPr>
              <a:t>"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су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885" dirty="0">
                <a:latin typeface="Arial MT"/>
                <a:cs typeface="Arial MT"/>
              </a:rPr>
              <a:t>из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30" dirty="0">
                <a:latin typeface="Arial MT"/>
                <a:cs typeface="Arial MT"/>
              </a:rPr>
              <a:t>а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890" dirty="0">
                <a:latin typeface="Arial MT"/>
                <a:cs typeface="Arial MT"/>
              </a:rPr>
              <a:t>и</a:t>
            </a:r>
            <a:r>
              <a:rPr sz="1800" spc="-910" dirty="0">
                <a:latin typeface="Arial MT"/>
                <a:cs typeface="Arial MT"/>
              </a:rPr>
              <a:t>т</a:t>
            </a:r>
            <a:r>
              <a:rPr sz="1800" spc="-800" dirty="0">
                <a:latin typeface="Arial MT"/>
                <a:cs typeface="Arial MT"/>
              </a:rPr>
              <a:t>о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925" dirty="0">
                <a:latin typeface="Arial MT"/>
                <a:cs typeface="Arial MT"/>
              </a:rPr>
              <a:t>у</a:t>
            </a:r>
            <a:r>
              <a:rPr sz="1800" spc="-1145" dirty="0">
                <a:latin typeface="Arial MT"/>
                <a:cs typeface="Arial MT"/>
              </a:rPr>
              <a:t>г</a:t>
            </a:r>
            <a:r>
              <a:rPr sz="1800" spc="-415" dirty="0">
                <a:latin typeface="Arial MT"/>
                <a:cs typeface="Arial MT"/>
              </a:rPr>
              <a:t>и  </a:t>
            </a:r>
            <a:r>
              <a:rPr sz="1800" b="1" dirty="0">
                <a:latin typeface="Arial"/>
                <a:cs typeface="Arial"/>
              </a:rPr>
              <a:t>м</a:t>
            </a:r>
            <a:r>
              <a:rPr sz="1800" b="1" spc="-5" dirty="0">
                <a:latin typeface="Arial"/>
                <a:cs typeface="Arial"/>
              </a:rPr>
              <a:t>ик</a:t>
            </a:r>
            <a:r>
              <a:rPr sz="1800" b="1" dirty="0">
                <a:latin typeface="Arial"/>
                <a:cs typeface="Arial"/>
              </a:rPr>
              <a:t>ро</a:t>
            </a:r>
            <a:r>
              <a:rPr sz="1800" b="1" spc="-5" dirty="0">
                <a:latin typeface="Arial"/>
                <a:cs typeface="Arial"/>
              </a:rPr>
              <a:t>вил</a:t>
            </a:r>
            <a:r>
              <a:rPr sz="1800" b="1" dirty="0">
                <a:latin typeface="Arial"/>
                <a:cs typeface="Arial"/>
              </a:rPr>
              <a:t>и</a:t>
            </a:r>
            <a:r>
              <a:rPr sz="1800" b="1" spc="25" dirty="0">
                <a:latin typeface="Arial"/>
                <a:cs typeface="Arial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о</a:t>
            </a:r>
            <a:r>
              <a:rPr sz="1800" spc="-770" dirty="0">
                <a:latin typeface="Arial MT"/>
                <a:cs typeface="Arial MT"/>
              </a:rPr>
              <a:t>б</a:t>
            </a:r>
            <a:r>
              <a:rPr sz="1800" spc="-830" dirty="0">
                <a:latin typeface="Arial MT"/>
                <a:cs typeface="Arial MT"/>
              </a:rPr>
              <a:t>и</a:t>
            </a:r>
            <a:r>
              <a:rPr sz="1800" spc="-835" dirty="0">
                <a:latin typeface="Arial MT"/>
                <a:cs typeface="Arial MT"/>
              </a:rPr>
              <a:t>ч</a:t>
            </a:r>
            <a:r>
              <a:rPr sz="1800" spc="-805" dirty="0">
                <a:latin typeface="Arial MT"/>
                <a:cs typeface="Arial MT"/>
              </a:rPr>
              <a:t>но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415" dirty="0">
                <a:latin typeface="Arial MT"/>
                <a:cs typeface="Arial MT"/>
              </a:rPr>
              <a:t>е  </a:t>
            </a:r>
            <a:r>
              <a:rPr sz="1800" spc="-830" dirty="0">
                <a:latin typeface="Arial MT"/>
                <a:cs typeface="Arial MT"/>
              </a:rPr>
              <a:t>о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44" dirty="0">
                <a:latin typeface="Arial MT"/>
                <a:cs typeface="Arial MT"/>
              </a:rPr>
              <a:t>а</a:t>
            </a:r>
            <a:r>
              <a:rPr sz="1800" spc="-869" dirty="0">
                <a:latin typeface="Arial MT"/>
                <a:cs typeface="Arial MT"/>
              </a:rPr>
              <a:t>ч</a:t>
            </a:r>
            <a:r>
              <a:rPr sz="1800" spc="-835" dirty="0">
                <a:latin typeface="Arial MT"/>
                <a:cs typeface="Arial MT"/>
              </a:rPr>
              <a:t>а</a:t>
            </a:r>
            <a:r>
              <a:rPr sz="1800" spc="-850" dirty="0">
                <a:latin typeface="Arial MT"/>
                <a:cs typeface="Arial MT"/>
              </a:rPr>
              <a:t>в</a:t>
            </a:r>
            <a:r>
              <a:rPr sz="1800" spc="-1110" dirty="0">
                <a:latin typeface="Arial MT"/>
                <a:cs typeface="Arial MT"/>
              </a:rPr>
              <a:t>а</a:t>
            </a:r>
            <a:r>
              <a:rPr sz="1800" spc="-1105" dirty="0">
                <a:latin typeface="Arial MT"/>
                <a:cs typeface="Arial MT"/>
              </a:rPr>
              <a:t>ј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spc="25" dirty="0">
                <a:latin typeface="Arial MT"/>
                <a:cs typeface="Arial MT"/>
              </a:rPr>
              <a:t> </a:t>
            </a:r>
            <a:r>
              <a:rPr sz="1800" spc="-975" dirty="0">
                <a:latin typeface="Arial MT"/>
                <a:cs typeface="Arial MT"/>
              </a:rPr>
              <a:t>к</a:t>
            </a:r>
            <a:r>
              <a:rPr sz="1800" spc="-810" dirty="0">
                <a:latin typeface="Arial MT"/>
                <a:cs typeface="Arial MT"/>
              </a:rPr>
              <a:t>а</a:t>
            </a:r>
            <a:r>
              <a:rPr sz="1800" spc="-800" dirty="0">
                <a:latin typeface="Arial MT"/>
                <a:cs typeface="Arial MT"/>
              </a:rPr>
              <a:t>о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-35" dirty="0">
                <a:latin typeface="Arial"/>
                <a:cs typeface="Arial"/>
              </a:rPr>
              <a:t>т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dirty="0">
                <a:latin typeface="Arial"/>
                <a:cs typeface="Arial"/>
              </a:rPr>
              <a:t>р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dirty="0">
                <a:latin typeface="Arial"/>
                <a:cs typeface="Arial"/>
              </a:rPr>
              <a:t>о</a:t>
            </a:r>
            <a:r>
              <a:rPr sz="1800" b="1" spc="-5" dirty="0">
                <a:latin typeface="Arial"/>
                <a:cs typeface="Arial"/>
              </a:rPr>
              <a:t>ци</a:t>
            </a:r>
            <a:r>
              <a:rPr sz="1800" b="1" spc="5" dirty="0">
                <a:latin typeface="Arial"/>
                <a:cs typeface="Arial"/>
              </a:rPr>
              <a:t>л</a:t>
            </a:r>
            <a:r>
              <a:rPr sz="1800" b="1" spc="-5" dirty="0">
                <a:latin typeface="Arial"/>
                <a:cs typeface="Arial"/>
              </a:rPr>
              <a:t>и</a:t>
            </a:r>
            <a:r>
              <a:rPr sz="1800" b="1" dirty="0">
                <a:latin typeface="Arial"/>
                <a:cs typeface="Arial"/>
              </a:rPr>
              <a:t>ј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220979" indent="-342900">
              <a:lnSpc>
                <a:spcPct val="135000"/>
              </a:lnSpc>
              <a:spcBef>
                <a:spcPts val="43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800" b="1" dirty="0">
                <a:latin typeface="Arial"/>
                <a:cs typeface="Arial"/>
              </a:rPr>
              <a:t>К</a:t>
            </a:r>
            <a:r>
              <a:rPr sz="1800" b="1" spc="-20" dirty="0">
                <a:latin typeface="Arial"/>
                <a:cs typeface="Arial"/>
              </a:rPr>
              <a:t>о</a:t>
            </a:r>
            <a:r>
              <a:rPr sz="1800" b="1" dirty="0">
                <a:latin typeface="Arial"/>
                <a:cs typeface="Arial"/>
              </a:rPr>
              <a:t>д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д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spc="-5" dirty="0">
                <a:latin typeface="Arial"/>
                <a:cs typeface="Arial"/>
              </a:rPr>
              <a:t>ц</a:t>
            </a:r>
            <a:r>
              <a:rPr sz="1800" b="1" dirty="0">
                <a:latin typeface="Arial"/>
                <a:cs typeface="Arial"/>
              </a:rPr>
              <a:t>е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69" dirty="0">
                <a:latin typeface="Arial MT"/>
                <a:cs typeface="Arial MT"/>
              </a:rPr>
              <a:t>в</a:t>
            </a:r>
            <a:r>
              <a:rPr sz="1800" spc="-919" dirty="0">
                <a:latin typeface="Arial MT"/>
                <a:cs typeface="Arial MT"/>
              </a:rPr>
              <a:t>а</a:t>
            </a:r>
            <a:r>
              <a:rPr sz="1800" spc="-885" dirty="0">
                <a:latin typeface="Arial MT"/>
                <a:cs typeface="Arial MT"/>
              </a:rPr>
              <a:t>к</a:t>
            </a:r>
            <a:r>
              <a:rPr sz="1800" spc="-1110" dirty="0">
                <a:latin typeface="Arial MT"/>
                <a:cs typeface="Arial MT"/>
              </a:rPr>
              <a:t>о</a:t>
            </a:r>
            <a:r>
              <a:rPr sz="1800" spc="-1100" dirty="0">
                <a:latin typeface="Arial MT"/>
                <a:cs typeface="Arial MT"/>
              </a:rPr>
              <a:t>ј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ћ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415" dirty="0">
                <a:latin typeface="Arial MT"/>
                <a:cs typeface="Arial MT"/>
              </a:rPr>
              <a:t>и 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60" dirty="0">
                <a:latin typeface="Arial MT"/>
                <a:cs typeface="Arial MT"/>
              </a:rPr>
              <a:t>о</a:t>
            </a:r>
            <a:r>
              <a:rPr sz="1800" spc="-855" dirty="0">
                <a:latin typeface="Arial MT"/>
                <a:cs typeface="Arial MT"/>
              </a:rPr>
              <a:t>с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1110" dirty="0">
                <a:latin typeface="Arial MT"/>
                <a:cs typeface="Arial MT"/>
              </a:rPr>
              <a:t>о</a:t>
            </a:r>
            <a:r>
              <a:rPr sz="1800" spc="-1105" dirty="0">
                <a:latin typeface="Arial MT"/>
                <a:cs typeface="Arial MT"/>
              </a:rPr>
              <a:t>ј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b="1" dirty="0">
                <a:latin typeface="Arial"/>
                <a:cs typeface="Arial"/>
              </a:rPr>
              <a:t>и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ј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spc="-5" dirty="0">
                <a:latin typeface="Arial"/>
                <a:cs typeface="Arial"/>
              </a:rPr>
              <a:t>д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dirty="0">
                <a:latin typeface="Arial"/>
                <a:cs typeface="Arial"/>
              </a:rPr>
              <a:t>а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ки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dirty="0">
                <a:latin typeface="Arial"/>
                <a:cs typeface="Arial"/>
              </a:rPr>
              <a:t>о</a:t>
            </a:r>
            <a:r>
              <a:rPr sz="1800" b="1" spc="-5" dirty="0">
                <a:latin typeface="Arial"/>
                <a:cs typeface="Arial"/>
              </a:rPr>
              <a:t>цили</a:t>
            </a:r>
            <a:r>
              <a:rPr sz="1800" b="1" dirty="0">
                <a:latin typeface="Arial"/>
                <a:cs typeface="Arial"/>
              </a:rPr>
              <a:t>ја  </a:t>
            </a:r>
            <a:r>
              <a:rPr sz="1800" spc="-990" dirty="0">
                <a:latin typeface="Arial MT"/>
                <a:cs typeface="Arial MT"/>
              </a:rPr>
              <a:t>к</a:t>
            </a:r>
            <a:r>
              <a:rPr sz="1800" spc="-1110" dirty="0">
                <a:latin typeface="Arial MT"/>
                <a:cs typeface="Arial MT"/>
              </a:rPr>
              <a:t>о</a:t>
            </a:r>
            <a:r>
              <a:rPr sz="1800" spc="-1105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75" dirty="0">
                <a:latin typeface="Arial MT"/>
                <a:cs typeface="Arial MT"/>
              </a:rPr>
              <a:t>к</a:t>
            </a:r>
            <a:r>
              <a:rPr sz="1800" spc="-860" dirty="0">
                <a:latin typeface="Arial MT"/>
                <a:cs typeface="Arial MT"/>
              </a:rPr>
              <a:t>а</a:t>
            </a:r>
            <a:r>
              <a:rPr sz="1800" spc="-855" dirty="0">
                <a:latin typeface="Arial MT"/>
                <a:cs typeface="Arial MT"/>
              </a:rPr>
              <a:t>с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365" dirty="0">
                <a:latin typeface="Arial MT"/>
                <a:cs typeface="Arial MT"/>
              </a:rPr>
              <a:t>ш</a:t>
            </a:r>
            <a:r>
              <a:rPr sz="1800" spc="-869" dirty="0">
                <a:latin typeface="Arial MT"/>
                <a:cs typeface="Arial MT"/>
              </a:rPr>
              <a:t>ч</a:t>
            </a:r>
            <a:r>
              <a:rPr sz="1800" spc="-844" dirty="0">
                <a:latin typeface="Arial MT"/>
                <a:cs typeface="Arial MT"/>
              </a:rPr>
              <a:t>е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835" dirty="0">
                <a:latin typeface="Arial MT"/>
                <a:cs typeface="Arial MT"/>
              </a:rPr>
              <a:t>а</a:t>
            </a:r>
            <a:r>
              <a:rPr sz="1800" spc="-850" dirty="0">
                <a:latin typeface="Arial MT"/>
                <a:cs typeface="Arial MT"/>
              </a:rPr>
              <a:t>в</a:t>
            </a:r>
            <a:r>
              <a:rPr sz="1800" spc="-409" dirty="0">
                <a:latin typeface="Arial MT"/>
                <a:cs typeface="Arial MT"/>
              </a:rPr>
              <a:t>а.</a:t>
            </a:r>
            <a:endParaRPr sz="1800">
              <a:latin typeface="Arial MT"/>
              <a:cs typeface="Arial MT"/>
            </a:endParaRPr>
          </a:p>
          <a:p>
            <a:pPr marL="355600" marR="44450" indent="-343535">
              <a:lnSpc>
                <a:spcPct val="135000"/>
              </a:lnSpc>
              <a:spcBef>
                <a:spcPts val="43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1800" b="1" spc="-5" dirty="0">
                <a:latin typeface="Arial"/>
                <a:cs typeface="Arial"/>
              </a:rPr>
              <a:t>Ње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dirty="0">
                <a:latin typeface="Arial"/>
                <a:cs typeface="Arial"/>
              </a:rPr>
              <a:t>и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b="1" spc="-20" dirty="0">
                <a:latin typeface="Arial"/>
                <a:cs typeface="Arial"/>
              </a:rPr>
              <a:t>о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-35" dirty="0">
                <a:latin typeface="Arial"/>
                <a:cs typeface="Arial"/>
              </a:rPr>
              <a:t>т</a:t>
            </a:r>
            <a:r>
              <a:rPr sz="1800" b="1" spc="-10" dirty="0">
                <a:latin typeface="Arial"/>
                <a:cs typeface="Arial"/>
              </a:rPr>
              <a:t>а</a:t>
            </a:r>
            <a:r>
              <a:rPr sz="1800" b="1" spc="-5" dirty="0">
                <a:latin typeface="Arial"/>
                <a:cs typeface="Arial"/>
              </a:rPr>
              <a:t>ц</a:t>
            </a:r>
            <a:r>
              <a:rPr sz="1800" b="1" dirty="0">
                <a:latin typeface="Arial"/>
                <a:cs typeface="Arial"/>
              </a:rPr>
              <a:t>и</a:t>
            </a:r>
            <a:r>
              <a:rPr sz="1800" b="1" spc="50" dirty="0">
                <a:latin typeface="Arial"/>
                <a:cs typeface="Arial"/>
              </a:rPr>
              <a:t> 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810" dirty="0">
                <a:latin typeface="Arial MT"/>
                <a:cs typeface="Arial MT"/>
              </a:rPr>
              <a:t>ао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10" dirty="0">
                <a:latin typeface="Arial MT"/>
                <a:cs typeface="Arial MT"/>
              </a:rPr>
              <a:t>а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844" dirty="0">
                <a:latin typeface="Arial MT"/>
                <a:cs typeface="Arial MT"/>
              </a:rPr>
              <a:t>в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470" dirty="0">
                <a:latin typeface="Arial MT"/>
                <a:cs typeface="Arial MT"/>
              </a:rPr>
              <a:t>у  </a:t>
            </a:r>
            <a:r>
              <a:rPr sz="1800" spc="-810" dirty="0">
                <a:solidFill>
                  <a:srgbClr val="0000FF"/>
                </a:solidFill>
                <a:latin typeface="Arial MT"/>
                <a:cs typeface="Arial MT"/>
              </a:rPr>
              <a:t>б</a:t>
            </a:r>
            <a:r>
              <a:rPr sz="1800" spc="-830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800" spc="-890" dirty="0">
                <a:solidFill>
                  <a:srgbClr val="0000FF"/>
                </a:solidFill>
                <a:latin typeface="Arial MT"/>
                <a:cs typeface="Arial MT"/>
              </a:rPr>
              <a:t>з</a:t>
            </a:r>
            <a:r>
              <a:rPr sz="1800" spc="-900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800" spc="-745" dirty="0">
                <a:solidFill>
                  <a:srgbClr val="0000FF"/>
                </a:solidFill>
                <a:latin typeface="Arial MT"/>
                <a:cs typeface="Arial MT"/>
              </a:rPr>
              <a:t>л</a:t>
            </a:r>
            <a:r>
              <a:rPr sz="1800" spc="-810" dirty="0">
                <a:solidFill>
                  <a:srgbClr val="0000FF"/>
                </a:solidFill>
                <a:latin typeface="Arial MT"/>
                <a:cs typeface="Arial MT"/>
              </a:rPr>
              <a:t>но</a:t>
            </a:r>
            <a:r>
              <a:rPr sz="1800" spc="-1145" dirty="0">
                <a:solidFill>
                  <a:srgbClr val="0000FF"/>
                </a:solidFill>
                <a:latin typeface="Arial MT"/>
                <a:cs typeface="Arial MT"/>
              </a:rPr>
              <a:t>г</a:t>
            </a:r>
            <a:r>
              <a:rPr sz="1800" spc="5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800" spc="-890" dirty="0">
                <a:solidFill>
                  <a:srgbClr val="0000FF"/>
                </a:solidFill>
                <a:latin typeface="Arial MT"/>
                <a:cs typeface="Arial MT"/>
              </a:rPr>
              <a:t>з</a:t>
            </a:r>
            <a:r>
              <a:rPr sz="1800" spc="-900" dirty="0">
                <a:solidFill>
                  <a:srgbClr val="0000FF"/>
                </a:solidFill>
                <a:latin typeface="Arial MT"/>
                <a:cs typeface="Arial MT"/>
              </a:rPr>
              <a:t>р</a:t>
            </a:r>
            <a:r>
              <a:rPr sz="1800" spc="-810" dirty="0">
                <a:solidFill>
                  <a:srgbClr val="0000FF"/>
                </a:solidFill>
                <a:latin typeface="Arial MT"/>
                <a:cs typeface="Arial MT"/>
              </a:rPr>
              <a:t>н</a:t>
            </a:r>
            <a:r>
              <a:rPr sz="1800" spc="-800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800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800" b="1" dirty="0">
                <a:latin typeface="Arial"/>
                <a:cs typeface="Arial"/>
              </a:rPr>
              <a:t>у </a:t>
            </a:r>
            <a:r>
              <a:rPr sz="1800" b="1" spc="-20" dirty="0">
                <a:latin typeface="Arial"/>
                <a:cs typeface="Arial"/>
              </a:rPr>
              <a:t>о</a:t>
            </a:r>
            <a:r>
              <a:rPr sz="1800" b="1" spc="-10" dirty="0">
                <a:latin typeface="Arial"/>
                <a:cs typeface="Arial"/>
              </a:rPr>
              <a:t>с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dirty="0">
                <a:latin typeface="Arial"/>
                <a:cs typeface="Arial"/>
              </a:rPr>
              <a:t>о</a:t>
            </a:r>
            <a:r>
              <a:rPr sz="1800" b="1" spc="-5" dirty="0">
                <a:latin typeface="Arial"/>
                <a:cs typeface="Arial"/>
              </a:rPr>
              <a:t>в</a:t>
            </a:r>
            <a:r>
              <a:rPr sz="1800" b="1" dirty="0">
                <a:latin typeface="Arial"/>
                <a:cs typeface="Arial"/>
              </a:rPr>
              <a:t>и  </a:t>
            </a:r>
            <a:r>
              <a:rPr sz="1800" b="1" spc="-5" dirty="0">
                <a:latin typeface="Arial"/>
                <a:cs typeface="Arial"/>
              </a:rPr>
              <a:t>најдуже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стереоцилије</a:t>
            </a:r>
            <a:r>
              <a:rPr sz="1800" spc="-1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342265" indent="-343535">
              <a:lnSpc>
                <a:spcPct val="135000"/>
              </a:lnSpc>
              <a:spcBef>
                <a:spcPts val="434"/>
              </a:spcBef>
              <a:buChar char="•"/>
              <a:tabLst>
                <a:tab pos="355600" algn="l"/>
                <a:tab pos="356235" algn="l"/>
              </a:tabLst>
            </a:pPr>
            <a:r>
              <a:rPr sz="1800" spc="-665" dirty="0">
                <a:latin typeface="Arial MT"/>
                <a:cs typeface="Arial MT"/>
              </a:rPr>
              <a:t>Р</a:t>
            </a:r>
            <a:r>
              <a:rPr sz="1800" spc="-830" dirty="0">
                <a:latin typeface="Arial MT"/>
                <a:cs typeface="Arial MT"/>
              </a:rPr>
              <a:t>а</a:t>
            </a:r>
            <a:r>
              <a:rPr sz="1800" spc="-1000" dirty="0">
                <a:latin typeface="Arial MT"/>
                <a:cs typeface="Arial MT"/>
              </a:rPr>
              <a:t>з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990" dirty="0">
                <a:latin typeface="Arial MT"/>
                <a:cs typeface="Arial MT"/>
              </a:rPr>
              <a:t>к</a:t>
            </a:r>
            <a:r>
              <a:rPr sz="1800" spc="-1180" dirty="0">
                <a:latin typeface="Arial MT"/>
                <a:cs typeface="Arial MT"/>
              </a:rPr>
              <a:t>у</a:t>
            </a:r>
            <a:r>
              <a:rPr sz="1800" spc="-1160" dirty="0">
                <a:latin typeface="Arial MT"/>
                <a:cs typeface="Arial MT"/>
              </a:rPr>
              <a:t>ј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880" dirty="0">
                <a:solidFill>
                  <a:srgbClr val="0000FF"/>
                </a:solidFill>
                <a:latin typeface="Arial MT"/>
                <a:cs typeface="Arial MT"/>
              </a:rPr>
              <a:t>у</a:t>
            </a:r>
            <a:r>
              <a:rPr sz="1800" spc="-855" dirty="0">
                <a:solidFill>
                  <a:srgbClr val="0000FF"/>
                </a:solidFill>
                <a:latin typeface="Arial MT"/>
                <a:cs typeface="Arial MT"/>
              </a:rPr>
              <a:t>н</a:t>
            </a:r>
            <a:r>
              <a:rPr sz="1800" spc="-965" dirty="0">
                <a:solidFill>
                  <a:srgbClr val="0000FF"/>
                </a:solidFill>
                <a:latin typeface="Arial MT"/>
                <a:cs typeface="Arial MT"/>
              </a:rPr>
              <a:t>у</a:t>
            </a:r>
            <a:r>
              <a:rPr sz="1800" spc="-940" dirty="0">
                <a:solidFill>
                  <a:srgbClr val="0000FF"/>
                </a:solidFill>
                <a:latin typeface="Arial MT"/>
                <a:cs typeface="Arial MT"/>
              </a:rPr>
              <a:t>т</a:t>
            </a:r>
            <a:r>
              <a:rPr sz="1800" spc="-810" dirty="0">
                <a:solidFill>
                  <a:srgbClr val="0000FF"/>
                </a:solidFill>
                <a:latin typeface="Arial MT"/>
                <a:cs typeface="Arial MT"/>
              </a:rPr>
              <a:t>ра</a:t>
            </a:r>
            <a:r>
              <a:rPr sz="1800" spc="-365" dirty="0">
                <a:solidFill>
                  <a:srgbClr val="0000FF"/>
                </a:solidFill>
                <a:latin typeface="Arial MT"/>
                <a:cs typeface="Arial MT"/>
              </a:rPr>
              <a:t>ш</a:t>
            </a:r>
            <a:r>
              <a:rPr sz="1800" spc="-330" dirty="0">
                <a:solidFill>
                  <a:srgbClr val="0000FF"/>
                </a:solidFill>
                <a:latin typeface="Arial MT"/>
                <a:cs typeface="Arial MT"/>
              </a:rPr>
              <a:t>њ</a:t>
            </a:r>
            <a:r>
              <a:rPr sz="1800" spc="-800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800" spc="45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800" spc="-415" dirty="0">
                <a:latin typeface="Arial MT"/>
                <a:cs typeface="Arial MT"/>
              </a:rPr>
              <a:t>и  </a:t>
            </a:r>
            <a:r>
              <a:rPr sz="1800" spc="-900" dirty="0">
                <a:solidFill>
                  <a:srgbClr val="0000FF"/>
                </a:solidFill>
                <a:latin typeface="Arial MT"/>
                <a:cs typeface="Arial MT"/>
              </a:rPr>
              <a:t>с</a:t>
            </a:r>
            <a:r>
              <a:rPr sz="1800" spc="-835" dirty="0">
                <a:solidFill>
                  <a:srgbClr val="0000FF"/>
                </a:solidFill>
                <a:latin typeface="Arial MT"/>
                <a:cs typeface="Arial MT"/>
              </a:rPr>
              <a:t>п</a:t>
            </a:r>
            <a:r>
              <a:rPr sz="1800" spc="-810" dirty="0">
                <a:solidFill>
                  <a:srgbClr val="0000FF"/>
                </a:solidFill>
                <a:latin typeface="Arial MT"/>
                <a:cs typeface="Arial MT"/>
              </a:rPr>
              <a:t>о</a:t>
            </a:r>
            <a:r>
              <a:rPr sz="1800" spc="-170" dirty="0">
                <a:solidFill>
                  <a:srgbClr val="0000FF"/>
                </a:solidFill>
                <a:latin typeface="Arial MT"/>
                <a:cs typeface="Arial MT"/>
              </a:rPr>
              <a:t>љ</a:t>
            </a:r>
            <a:r>
              <a:rPr sz="1800" spc="-590" dirty="0">
                <a:solidFill>
                  <a:srgbClr val="0000FF"/>
                </a:solidFill>
                <a:latin typeface="Arial MT"/>
                <a:cs typeface="Arial MT"/>
              </a:rPr>
              <a:t>а</a:t>
            </a:r>
            <a:r>
              <a:rPr sz="1800" spc="-585" dirty="0">
                <a:solidFill>
                  <a:srgbClr val="0000FF"/>
                </a:solidFill>
                <a:latin typeface="Arial MT"/>
                <a:cs typeface="Arial MT"/>
              </a:rPr>
              <a:t>ш</a:t>
            </a:r>
            <a:r>
              <a:rPr sz="1800" spc="-340" dirty="0">
                <a:solidFill>
                  <a:srgbClr val="0000FF"/>
                </a:solidFill>
                <a:latin typeface="Arial MT"/>
                <a:cs typeface="Arial MT"/>
              </a:rPr>
              <a:t>њ</a:t>
            </a:r>
            <a:r>
              <a:rPr sz="1800" spc="-800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800" spc="20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800" spc="-900" dirty="0">
                <a:solidFill>
                  <a:srgbClr val="0000FF"/>
                </a:solidFill>
                <a:latin typeface="Arial MT"/>
                <a:cs typeface="Arial MT"/>
              </a:rPr>
              <a:t>с</a:t>
            </a:r>
            <a:r>
              <a:rPr sz="1800" spc="-745" dirty="0">
                <a:solidFill>
                  <a:srgbClr val="0000FF"/>
                </a:solidFill>
                <a:latin typeface="Arial MT"/>
                <a:cs typeface="Arial MT"/>
              </a:rPr>
              <a:t>л</a:t>
            </a:r>
            <a:r>
              <a:rPr sz="1800" spc="-925" dirty="0">
                <a:solidFill>
                  <a:srgbClr val="0000FF"/>
                </a:solidFill>
                <a:latin typeface="Arial MT"/>
                <a:cs typeface="Arial MT"/>
              </a:rPr>
              <a:t>у</a:t>
            </a:r>
            <a:r>
              <a:rPr sz="1800" spc="-365" dirty="0">
                <a:solidFill>
                  <a:srgbClr val="0000FF"/>
                </a:solidFill>
                <a:latin typeface="Arial MT"/>
                <a:cs typeface="Arial MT"/>
              </a:rPr>
              <a:t>ш</a:t>
            </a:r>
            <a:r>
              <a:rPr sz="1800" spc="-810" dirty="0">
                <a:solidFill>
                  <a:srgbClr val="0000FF"/>
                </a:solidFill>
                <a:latin typeface="Arial MT"/>
                <a:cs typeface="Arial MT"/>
              </a:rPr>
              <a:t>н</a:t>
            </a:r>
            <a:r>
              <a:rPr sz="1800" spc="-800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800" spc="30" dirty="0">
                <a:solidFill>
                  <a:srgbClr val="0000FF"/>
                </a:solidFill>
                <a:latin typeface="Arial MT"/>
                <a:cs typeface="Arial MT"/>
              </a:rPr>
              <a:t> </a:t>
            </a:r>
            <a:r>
              <a:rPr sz="1800" spc="-810" dirty="0">
                <a:solidFill>
                  <a:srgbClr val="0000FF"/>
                </a:solidFill>
                <a:latin typeface="Arial MT"/>
                <a:cs typeface="Arial MT"/>
              </a:rPr>
              <a:t>ћ</a:t>
            </a:r>
            <a:r>
              <a:rPr sz="1800" spc="-869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800" spc="-745" dirty="0">
                <a:solidFill>
                  <a:srgbClr val="0000FF"/>
                </a:solidFill>
                <a:latin typeface="Arial MT"/>
                <a:cs typeface="Arial MT"/>
              </a:rPr>
              <a:t>л</a:t>
            </a:r>
            <a:r>
              <a:rPr sz="1800" spc="-795" dirty="0">
                <a:solidFill>
                  <a:srgbClr val="0000FF"/>
                </a:solidFill>
                <a:latin typeface="Arial MT"/>
                <a:cs typeface="Arial MT"/>
              </a:rPr>
              <a:t>и</a:t>
            </a:r>
            <a:r>
              <a:rPr sz="1800" spc="-1410" dirty="0">
                <a:solidFill>
                  <a:srgbClr val="0000FF"/>
                </a:solidFill>
                <a:latin typeface="Arial MT"/>
                <a:cs typeface="Arial MT"/>
              </a:rPr>
              <a:t>ј</a:t>
            </a:r>
            <a:r>
              <a:rPr sz="1800" spc="-810" dirty="0">
                <a:solidFill>
                  <a:srgbClr val="0000FF"/>
                </a:solidFill>
                <a:latin typeface="Arial MT"/>
                <a:cs typeface="Arial MT"/>
              </a:rPr>
              <a:t>е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16971" y="2378646"/>
            <a:ext cx="4608436" cy="307181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206875" y="2368550"/>
            <a:ext cx="4618355" cy="3081655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94615" rIns="0" bIns="0" rtlCol="0">
            <a:spAutoFit/>
          </a:bodyPr>
          <a:lstStyle/>
          <a:p>
            <a:pPr marR="201930" algn="r">
              <a:lnSpc>
                <a:spcPct val="100000"/>
              </a:lnSpc>
              <a:spcBef>
                <a:spcPts val="745"/>
              </a:spcBef>
            </a:pPr>
            <a:r>
              <a:rPr sz="1000" b="1" spc="-10" dirty="0">
                <a:solidFill>
                  <a:srgbClr val="FFFFFF"/>
                </a:solidFill>
                <a:latin typeface="Arial"/>
                <a:cs typeface="Arial"/>
              </a:rPr>
              <a:t>faculty.une.edu</a:t>
            </a:r>
            <a:endParaRPr sz="10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1951058"/>
      </p:ext>
    </p:extLst>
  </p:cSld>
  <p:clrMapOvr>
    <a:masterClrMapping/>
  </p:clrMapOvr>
  <p:transition spd="med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87543" y="319277"/>
            <a:ext cx="4791710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21715" marR="5080" indent="-1009650">
              <a:lnSpc>
                <a:spcPct val="100000"/>
              </a:lnSpc>
              <a:spcBef>
                <a:spcPts val="100"/>
              </a:spcBef>
            </a:pPr>
            <a:r>
              <a:rPr sz="3200" spc="-1305" dirty="0"/>
              <a:t>У</a:t>
            </a:r>
            <a:r>
              <a:rPr sz="3200" spc="-1525" dirty="0"/>
              <a:t>н</a:t>
            </a:r>
            <a:r>
              <a:rPr sz="3200" spc="-1510" dirty="0"/>
              <a:t>у</a:t>
            </a:r>
            <a:r>
              <a:rPr sz="3200" spc="-1739" dirty="0"/>
              <a:t>т</a:t>
            </a:r>
            <a:r>
              <a:rPr sz="3200" spc="-1170" dirty="0"/>
              <a:t>ра</a:t>
            </a:r>
            <a:r>
              <a:rPr sz="3200" spc="-1165" dirty="0"/>
              <a:t>ш</a:t>
            </a:r>
            <a:r>
              <a:rPr sz="3200" spc="-600" dirty="0"/>
              <a:t>њ</a:t>
            </a:r>
            <a:r>
              <a:rPr sz="3200" spc="-1420" dirty="0"/>
              <a:t>е</a:t>
            </a:r>
            <a:r>
              <a:rPr sz="3200" spc="-30" dirty="0"/>
              <a:t> </a:t>
            </a:r>
            <a:r>
              <a:rPr sz="3200" spc="-1415" dirty="0"/>
              <a:t>и</a:t>
            </a:r>
            <a:r>
              <a:rPr sz="3200" spc="-5" dirty="0"/>
              <a:t> </a:t>
            </a:r>
            <a:r>
              <a:rPr sz="3200" spc="-1595" dirty="0"/>
              <a:t>с</a:t>
            </a:r>
            <a:r>
              <a:rPr sz="3200" spc="-1465" dirty="0"/>
              <a:t>п</a:t>
            </a:r>
            <a:r>
              <a:rPr sz="3200" spc="-869" dirty="0"/>
              <a:t>о</a:t>
            </a:r>
            <a:r>
              <a:rPr sz="3200" spc="-865" dirty="0"/>
              <a:t>љ</a:t>
            </a:r>
            <a:r>
              <a:rPr sz="3200" spc="-1035" dirty="0"/>
              <a:t>а</a:t>
            </a:r>
            <a:r>
              <a:rPr sz="3200" spc="-1030" dirty="0"/>
              <a:t>ш</a:t>
            </a:r>
            <a:r>
              <a:rPr sz="3200" spc="-600" dirty="0"/>
              <a:t>њ</a:t>
            </a:r>
            <a:r>
              <a:rPr sz="3200" spc="-740" dirty="0"/>
              <a:t>е  </a:t>
            </a:r>
            <a:r>
              <a:rPr sz="3200" spc="-1595" dirty="0"/>
              <a:t>с</a:t>
            </a:r>
            <a:r>
              <a:rPr sz="3200" spc="-1335" dirty="0"/>
              <a:t>л</a:t>
            </a:r>
            <a:r>
              <a:rPr sz="3200" spc="-1595" dirty="0"/>
              <a:t>у</a:t>
            </a:r>
            <a:r>
              <a:rPr sz="3200" spc="-635" dirty="0"/>
              <a:t>ш</a:t>
            </a:r>
            <a:r>
              <a:rPr sz="3200" spc="-1440" dirty="0"/>
              <a:t>н</a:t>
            </a:r>
            <a:r>
              <a:rPr sz="3200" spc="-1420" dirty="0"/>
              <a:t>е</a:t>
            </a:r>
            <a:r>
              <a:rPr sz="3200" spc="-45" dirty="0"/>
              <a:t> </a:t>
            </a:r>
            <a:r>
              <a:rPr sz="3200" spc="-1430" dirty="0"/>
              <a:t>ћ</a:t>
            </a:r>
            <a:r>
              <a:rPr sz="3200" spc="-1535" dirty="0"/>
              <a:t>е</a:t>
            </a:r>
            <a:r>
              <a:rPr sz="3200" spc="-1335" dirty="0"/>
              <a:t>л</a:t>
            </a:r>
            <a:r>
              <a:rPr sz="3200" spc="-1420" dirty="0"/>
              <a:t>и</a:t>
            </a:r>
            <a:r>
              <a:rPr sz="3200" spc="-2495" dirty="0"/>
              <a:t>ј</a:t>
            </a:r>
            <a:r>
              <a:rPr sz="3200" spc="-1420" dirty="0"/>
              <a:t>е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329565" y="1477708"/>
            <a:ext cx="3679825" cy="5083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34010" indent="-342900">
              <a:lnSpc>
                <a:spcPct val="125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75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925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98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665" dirty="0">
                <a:solidFill>
                  <a:srgbClr val="CC0000"/>
                </a:solidFill>
                <a:latin typeface="Arial MT"/>
                <a:cs typeface="Arial MT"/>
              </a:rPr>
              <a:t>ра</a:t>
            </a:r>
            <a:r>
              <a:rPr sz="1800" spc="-660" dirty="0">
                <a:solidFill>
                  <a:srgbClr val="CC0000"/>
                </a:solidFill>
                <a:latin typeface="Arial MT"/>
                <a:cs typeface="Arial MT"/>
              </a:rPr>
              <a:t>ш</a:t>
            </a:r>
            <a:r>
              <a:rPr sz="1800" spc="-340" dirty="0">
                <a:solidFill>
                  <a:srgbClr val="CC0000"/>
                </a:solidFill>
                <a:latin typeface="Arial MT"/>
                <a:cs typeface="Arial MT"/>
              </a:rPr>
              <a:t>њ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3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925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365" dirty="0">
                <a:solidFill>
                  <a:srgbClr val="CC0000"/>
                </a:solidFill>
                <a:latin typeface="Arial MT"/>
                <a:cs typeface="Arial MT"/>
              </a:rPr>
              <a:t>ш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3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ћ</a:t>
            </a:r>
            <a:r>
              <a:rPr sz="1800" spc="-869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410" dirty="0">
                <a:solidFill>
                  <a:srgbClr val="CC0000"/>
                </a:solidFill>
                <a:latin typeface="Arial MT"/>
                <a:cs typeface="Arial MT"/>
              </a:rPr>
              <a:t>ј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b="1" dirty="0">
                <a:latin typeface="Arial"/>
                <a:cs typeface="Arial"/>
              </a:rPr>
              <a:t>-  </a:t>
            </a:r>
            <a:r>
              <a:rPr sz="1800" b="1" spc="-20" dirty="0">
                <a:latin typeface="Arial"/>
                <a:cs typeface="Arial"/>
              </a:rPr>
              <a:t>крушколики 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механорецептори</a:t>
            </a:r>
            <a:r>
              <a:rPr sz="1800" b="1" spc="40" dirty="0">
                <a:latin typeface="Arial"/>
                <a:cs typeface="Arial"/>
              </a:rPr>
              <a:t> </a:t>
            </a:r>
            <a:r>
              <a:rPr sz="1800" spc="-10" dirty="0">
                <a:latin typeface="Arial MT"/>
                <a:cs typeface="Arial MT"/>
              </a:rPr>
              <a:t>(3500 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ћ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00" dirty="0">
                <a:latin typeface="Arial MT"/>
                <a:cs typeface="Arial MT"/>
              </a:rPr>
              <a:t>о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6</a:t>
            </a:r>
            <a:r>
              <a:rPr sz="1800" dirty="0">
                <a:latin typeface="Arial MT"/>
                <a:cs typeface="Arial MT"/>
              </a:rPr>
              <a:t>0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05" dirty="0">
                <a:latin typeface="Arial MT"/>
                <a:cs typeface="Arial MT"/>
              </a:rPr>
              <a:t>ерео</a:t>
            </a:r>
            <a:r>
              <a:rPr sz="1800" spc="-800" dirty="0">
                <a:latin typeface="Arial MT"/>
                <a:cs typeface="Arial MT"/>
              </a:rPr>
              <a:t>ц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610" dirty="0">
                <a:latin typeface="Arial MT"/>
                <a:cs typeface="Arial MT"/>
              </a:rPr>
              <a:t>а</a:t>
            </a:r>
            <a:r>
              <a:rPr sz="1800" spc="-204" dirty="0">
                <a:latin typeface="Arial MT"/>
                <a:cs typeface="Arial MT"/>
              </a:rPr>
              <a:t>)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5080" indent="-342900">
              <a:lnSpc>
                <a:spcPct val="125000"/>
              </a:lnSpc>
              <a:spcBef>
                <a:spcPts val="430"/>
              </a:spcBef>
              <a:buChar char="•"/>
              <a:tabLst>
                <a:tab pos="355600" algn="l"/>
                <a:tab pos="356235" algn="l"/>
              </a:tabLst>
            </a:pPr>
            <a:r>
              <a:rPr sz="1800" spc="-665" dirty="0">
                <a:latin typeface="Arial MT"/>
                <a:cs typeface="Arial MT"/>
              </a:rPr>
              <a:t>Р</a:t>
            </a:r>
            <a:r>
              <a:rPr sz="1800" spc="-860" dirty="0">
                <a:latin typeface="Arial MT"/>
                <a:cs typeface="Arial MT"/>
              </a:rPr>
              <a:t>а</a:t>
            </a:r>
            <a:r>
              <a:rPr sz="1800" spc="-855" dirty="0">
                <a:latin typeface="Arial MT"/>
                <a:cs typeface="Arial MT"/>
              </a:rPr>
              <a:t>с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15" dirty="0">
                <a:latin typeface="Arial MT"/>
                <a:cs typeface="Arial MT"/>
              </a:rPr>
              <a:t>оређе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35" dirty="0">
                <a:latin typeface="Arial MT"/>
                <a:cs typeface="Arial MT"/>
              </a:rPr>
              <a:t> 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1410" dirty="0">
                <a:solidFill>
                  <a:srgbClr val="CC0000"/>
                </a:solidFill>
                <a:latin typeface="Arial MT"/>
                <a:cs typeface="Arial MT"/>
              </a:rPr>
              <a:t>ј</a:t>
            </a:r>
            <a:r>
              <a:rPr sz="1800" spc="-844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д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15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565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spc="1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860" dirty="0">
                <a:solidFill>
                  <a:srgbClr val="CC0000"/>
                </a:solidFill>
                <a:latin typeface="Arial MT"/>
                <a:cs typeface="Arial MT"/>
              </a:rPr>
              <a:t>ни</a:t>
            </a:r>
            <a:r>
              <a:rPr sz="1800" spc="-885" dirty="0">
                <a:solidFill>
                  <a:srgbClr val="CC0000"/>
                </a:solidFill>
                <a:latin typeface="Arial MT"/>
                <a:cs typeface="Arial MT"/>
              </a:rPr>
              <a:t>з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(</a:t>
            </a:r>
            <a:r>
              <a:rPr sz="1800" b="1" spc="-20" dirty="0">
                <a:latin typeface="Arial"/>
                <a:cs typeface="Arial"/>
              </a:rPr>
              <a:t>од  </a:t>
            </a:r>
            <a:r>
              <a:rPr sz="1800" b="1" spc="-5" dirty="0">
                <a:latin typeface="Arial"/>
                <a:cs typeface="Arial"/>
              </a:rPr>
              <a:t>базе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до</a:t>
            </a:r>
            <a:r>
              <a:rPr sz="1800" b="1" spc="-10" dirty="0">
                <a:latin typeface="Arial"/>
                <a:cs typeface="Arial"/>
              </a:rPr>
              <a:t> врха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spc="-869" dirty="0">
                <a:latin typeface="Arial MT"/>
                <a:cs typeface="Arial MT"/>
              </a:rPr>
              <a:t>кохлеарног </a:t>
            </a:r>
            <a:r>
              <a:rPr sz="1800" spc="-484" dirty="0">
                <a:latin typeface="Arial MT"/>
                <a:cs typeface="Arial MT"/>
              </a:rPr>
              <a:t> </a:t>
            </a:r>
            <a:r>
              <a:rPr sz="1800" spc="-700" dirty="0">
                <a:latin typeface="Arial MT"/>
                <a:cs typeface="Arial MT"/>
              </a:rPr>
              <a:t>дуктуса).</a:t>
            </a:r>
            <a:endParaRPr sz="1800">
              <a:latin typeface="Arial MT"/>
              <a:cs typeface="Arial MT"/>
            </a:endParaRPr>
          </a:p>
          <a:p>
            <a:pPr marL="355600" marR="274320" indent="-342900">
              <a:lnSpc>
                <a:spcPct val="130000"/>
              </a:lnSpc>
              <a:spcBef>
                <a:spcPts val="409"/>
              </a:spcBef>
              <a:buChar char="•"/>
              <a:tabLst>
                <a:tab pos="355600" algn="l"/>
                <a:tab pos="356235" algn="l"/>
              </a:tabLst>
            </a:pPr>
            <a:r>
              <a:rPr sz="1800" spc="-509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835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495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484" dirty="0">
                <a:solidFill>
                  <a:srgbClr val="CC0000"/>
                </a:solidFill>
                <a:latin typeface="Arial MT"/>
                <a:cs typeface="Arial MT"/>
              </a:rPr>
              <a:t>љ</a:t>
            </a:r>
            <a:r>
              <a:rPr sz="1800" spc="-59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585" dirty="0">
                <a:solidFill>
                  <a:srgbClr val="CC0000"/>
                </a:solidFill>
                <a:latin typeface="Arial MT"/>
                <a:cs typeface="Arial MT"/>
              </a:rPr>
              <a:t>ш</a:t>
            </a:r>
            <a:r>
              <a:rPr sz="1800" spc="-340" dirty="0">
                <a:solidFill>
                  <a:srgbClr val="CC0000"/>
                </a:solidFill>
                <a:latin typeface="Arial MT"/>
                <a:cs typeface="Arial MT"/>
              </a:rPr>
              <a:t>њ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2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925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365" dirty="0">
                <a:solidFill>
                  <a:srgbClr val="CC0000"/>
                </a:solidFill>
                <a:latin typeface="Arial MT"/>
                <a:cs typeface="Arial MT"/>
              </a:rPr>
              <a:t>ш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3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ћ</a:t>
            </a:r>
            <a:r>
              <a:rPr sz="1800" spc="-869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410" dirty="0">
                <a:solidFill>
                  <a:srgbClr val="CC0000"/>
                </a:solidFill>
                <a:latin typeface="Arial MT"/>
                <a:cs typeface="Arial MT"/>
              </a:rPr>
              <a:t>ј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b="1" dirty="0">
                <a:latin typeface="Arial"/>
                <a:cs typeface="Arial"/>
              </a:rPr>
              <a:t>-  </a:t>
            </a:r>
            <a:r>
              <a:rPr sz="1800" b="1" spc="-5" dirty="0">
                <a:latin typeface="Arial"/>
                <a:cs typeface="Arial"/>
              </a:rPr>
              <a:t>цилиндричан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облик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spc="-10" dirty="0">
                <a:latin typeface="Arial MT"/>
                <a:cs typeface="Arial MT"/>
              </a:rPr>
              <a:t>(15000 </a:t>
            </a:r>
            <a:r>
              <a:rPr sz="1800" spc="-484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ћ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00" dirty="0">
                <a:latin typeface="Arial MT"/>
                <a:cs typeface="Arial MT"/>
              </a:rPr>
              <a:t>о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100</a:t>
            </a:r>
            <a:r>
              <a:rPr sz="1800" dirty="0">
                <a:latin typeface="Arial MT"/>
                <a:cs typeface="Arial MT"/>
              </a:rPr>
              <a:t>-</a:t>
            </a:r>
            <a:r>
              <a:rPr sz="1800" spc="-15" dirty="0">
                <a:latin typeface="Arial MT"/>
                <a:cs typeface="Arial MT"/>
              </a:rPr>
              <a:t>200  </a:t>
            </a:r>
            <a:r>
              <a:rPr sz="1800" spc="-750" dirty="0">
                <a:latin typeface="Arial MT"/>
                <a:cs typeface="Arial MT"/>
              </a:rPr>
              <a:t>стереоцилија).</a:t>
            </a:r>
            <a:endParaRPr sz="1800">
              <a:latin typeface="Arial MT"/>
              <a:cs typeface="Arial MT"/>
            </a:endParaRPr>
          </a:p>
          <a:p>
            <a:pPr marL="354965" marR="276860" indent="-342900" algn="just">
              <a:lnSpc>
                <a:spcPct val="130000"/>
              </a:lnSpc>
              <a:spcBef>
                <a:spcPts val="430"/>
              </a:spcBef>
              <a:buChar char="•"/>
              <a:tabLst>
                <a:tab pos="355600" algn="l"/>
              </a:tabLst>
            </a:pPr>
            <a:r>
              <a:rPr sz="1800" spc="-660" dirty="0">
                <a:latin typeface="Arial MT"/>
                <a:cs typeface="Arial MT"/>
              </a:rPr>
              <a:t>У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b="1" dirty="0">
                <a:latin typeface="Arial"/>
                <a:cs typeface="Arial"/>
              </a:rPr>
              <a:t>б</a:t>
            </a:r>
            <a:r>
              <a:rPr sz="1800" b="1" spc="15" dirty="0">
                <a:latin typeface="Arial"/>
                <a:cs typeface="Arial"/>
              </a:rPr>
              <a:t>а</a:t>
            </a:r>
            <a:r>
              <a:rPr sz="1800" b="1" spc="5" dirty="0">
                <a:latin typeface="Arial"/>
                <a:cs typeface="Arial"/>
              </a:rPr>
              <a:t>з</a:t>
            </a:r>
            <a:r>
              <a:rPr sz="1800" b="1" dirty="0">
                <a:latin typeface="Arial"/>
                <a:cs typeface="Arial"/>
              </a:rPr>
              <a:t>и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b="1" spc="-25" dirty="0">
                <a:latin typeface="Arial"/>
                <a:cs typeface="Arial"/>
              </a:rPr>
              <a:t>к</a:t>
            </a:r>
            <a:r>
              <a:rPr sz="1800" b="1" spc="-45" dirty="0">
                <a:latin typeface="Arial"/>
                <a:cs typeface="Arial"/>
              </a:rPr>
              <a:t>о</a:t>
            </a:r>
            <a:r>
              <a:rPr sz="1800" b="1" spc="-10" dirty="0">
                <a:latin typeface="Arial"/>
                <a:cs typeface="Arial"/>
              </a:rPr>
              <a:t>х</a:t>
            </a:r>
            <a:r>
              <a:rPr sz="1800" b="1" spc="-30" dirty="0">
                <a:latin typeface="Arial"/>
                <a:cs typeface="Arial"/>
              </a:rPr>
              <a:t>л</a:t>
            </a:r>
            <a:r>
              <a:rPr sz="1800" b="1" spc="-10" dirty="0">
                <a:latin typeface="Arial"/>
                <a:cs typeface="Arial"/>
              </a:rPr>
              <a:t>еа</a:t>
            </a:r>
            <a:r>
              <a:rPr sz="1800" b="1" dirty="0">
                <a:latin typeface="Arial"/>
                <a:cs typeface="Arial"/>
              </a:rPr>
              <a:t>р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dirty="0">
                <a:latin typeface="Arial"/>
                <a:cs typeface="Arial"/>
              </a:rPr>
              <a:t>ог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spc="20" dirty="0">
                <a:latin typeface="Arial"/>
                <a:cs typeface="Arial"/>
              </a:rPr>
              <a:t>д</a:t>
            </a:r>
            <a:r>
              <a:rPr sz="1800" b="1" spc="-20" dirty="0">
                <a:latin typeface="Arial"/>
                <a:cs typeface="Arial"/>
              </a:rPr>
              <a:t>у</a:t>
            </a:r>
            <a:r>
              <a:rPr sz="1800" b="1" spc="-5" dirty="0">
                <a:latin typeface="Arial"/>
                <a:cs typeface="Arial"/>
              </a:rPr>
              <a:t>к</a:t>
            </a:r>
            <a:r>
              <a:rPr sz="1800" b="1" spc="15" dirty="0">
                <a:latin typeface="Arial"/>
                <a:cs typeface="Arial"/>
              </a:rPr>
              <a:t>т</a:t>
            </a:r>
            <a:r>
              <a:rPr sz="1800" b="1" spc="-70" dirty="0">
                <a:latin typeface="Arial"/>
                <a:cs typeface="Arial"/>
              </a:rPr>
              <a:t>у</a:t>
            </a:r>
            <a:r>
              <a:rPr sz="1800" b="1" spc="15" dirty="0">
                <a:latin typeface="Arial"/>
                <a:cs typeface="Arial"/>
              </a:rPr>
              <a:t>с</a:t>
            </a:r>
            <a:r>
              <a:rPr sz="1800" b="1" dirty="0">
                <a:latin typeface="Arial"/>
                <a:cs typeface="Arial"/>
              </a:rPr>
              <a:t>а  </a:t>
            </a:r>
            <a:r>
              <a:rPr sz="1800" spc="-810" dirty="0">
                <a:latin typeface="Arial MT"/>
                <a:cs typeface="Arial MT"/>
              </a:rPr>
              <a:t>о</a:t>
            </a:r>
            <a:r>
              <a:rPr sz="1800" spc="-770" dirty="0">
                <a:latin typeface="Arial MT"/>
                <a:cs typeface="Arial MT"/>
              </a:rPr>
              <a:t>б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30" dirty="0">
                <a:latin typeface="Arial MT"/>
                <a:cs typeface="Arial MT"/>
              </a:rPr>
              <a:t>а</a:t>
            </a:r>
            <a:r>
              <a:rPr sz="1800" spc="-1000" dirty="0">
                <a:latin typeface="Arial MT"/>
                <a:cs typeface="Arial MT"/>
              </a:rPr>
              <a:t>з</a:t>
            </a:r>
            <a:r>
              <a:rPr sz="1800" spc="-1180" dirty="0">
                <a:latin typeface="Arial MT"/>
                <a:cs typeface="Arial MT"/>
              </a:rPr>
              <a:t>у</a:t>
            </a:r>
            <a:r>
              <a:rPr sz="1800" spc="-1160" dirty="0">
                <a:latin typeface="Arial MT"/>
                <a:cs typeface="Arial MT"/>
              </a:rPr>
              <a:t>ј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spc="35" dirty="0">
                <a:latin typeface="Arial MT"/>
                <a:cs typeface="Arial MT"/>
              </a:rPr>
              <a:t> </a:t>
            </a:r>
            <a:r>
              <a:rPr sz="1800" b="1" spc="-15" dirty="0">
                <a:latin typeface="Arial"/>
                <a:cs typeface="Arial"/>
              </a:rPr>
              <a:t>3</a:t>
            </a:r>
            <a:r>
              <a:rPr sz="1800" dirty="0">
                <a:latin typeface="Arial MT"/>
                <a:cs typeface="Arial MT"/>
              </a:rPr>
              <a:t>,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dirty="0">
                <a:latin typeface="Arial"/>
                <a:cs typeface="Arial"/>
              </a:rPr>
              <a:t>ри </a:t>
            </a:r>
            <a:r>
              <a:rPr sz="1800" b="1" spc="-5" dirty="0">
                <a:latin typeface="Arial"/>
                <a:cs typeface="Arial"/>
              </a:rPr>
              <a:t>в</a:t>
            </a:r>
            <a:r>
              <a:rPr sz="1800" b="1" spc="-20" dirty="0">
                <a:latin typeface="Arial"/>
                <a:cs typeface="Arial"/>
              </a:rPr>
              <a:t>р</a:t>
            </a:r>
            <a:r>
              <a:rPr sz="1800" b="1" spc="15" dirty="0">
                <a:latin typeface="Arial"/>
                <a:cs typeface="Arial"/>
              </a:rPr>
              <a:t>х</a:t>
            </a:r>
            <a:r>
              <a:rPr sz="1800" b="1" dirty="0">
                <a:latin typeface="Arial"/>
                <a:cs typeface="Arial"/>
              </a:rPr>
              <a:t>у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b="1" spc="5" dirty="0">
                <a:latin typeface="Arial"/>
                <a:cs typeface="Arial"/>
              </a:rPr>
              <a:t>пу</a:t>
            </a:r>
            <a:r>
              <a:rPr sz="1800" b="1" spc="15" dirty="0">
                <a:latin typeface="Arial"/>
                <a:cs typeface="Arial"/>
              </a:rPr>
              <a:t>ж</a:t>
            </a:r>
            <a:r>
              <a:rPr sz="1800" b="1" dirty="0">
                <a:latin typeface="Arial"/>
                <a:cs typeface="Arial"/>
              </a:rPr>
              <a:t>а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5  </a:t>
            </a:r>
            <a:r>
              <a:rPr sz="1800" spc="-700" dirty="0">
                <a:latin typeface="Arial MT"/>
                <a:cs typeface="Arial MT"/>
              </a:rPr>
              <a:t>редова.</a:t>
            </a:r>
            <a:endParaRPr sz="180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067300" y="1763712"/>
            <a:ext cx="3678554" cy="4770755"/>
            <a:chOff x="5067300" y="1763712"/>
            <a:chExt cx="3678554" cy="477075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79885" y="1825082"/>
              <a:ext cx="3659176" cy="468429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072062" y="1768475"/>
              <a:ext cx="3669029" cy="4761230"/>
            </a:xfrm>
            <a:custGeom>
              <a:avLst/>
              <a:gdLst/>
              <a:ahLst/>
              <a:cxnLst/>
              <a:rect l="l" t="t" r="r" b="b"/>
              <a:pathLst>
                <a:path w="3669029" h="4761230">
                  <a:moveTo>
                    <a:pt x="0" y="0"/>
                  </a:moveTo>
                  <a:lnTo>
                    <a:pt x="3668712" y="0"/>
                  </a:lnTo>
                  <a:lnTo>
                    <a:pt x="3668712" y="4760912"/>
                  </a:lnTo>
                  <a:lnTo>
                    <a:pt x="0" y="4760912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598592334"/>
      </p:ext>
    </p:extLst>
  </p:cSld>
  <p:clrMapOvr>
    <a:masterClrMapping/>
  </p:clrMapOvr>
  <p:transition spd="med">
    <p:wipe dir="r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35125" y="3684586"/>
            <a:ext cx="5913755" cy="1882775"/>
            <a:chOff x="1635125" y="3684586"/>
            <a:chExt cx="5913755" cy="18827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90571" y="3933443"/>
              <a:ext cx="4636007" cy="101193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47187" y="4482084"/>
              <a:ext cx="3924299" cy="1011935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2560350" y="4052442"/>
            <a:ext cx="39344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8935" marR="5080" indent="-35687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solidFill>
                  <a:srgbClr val="212121"/>
                </a:solidFill>
                <a:latin typeface="Arial"/>
                <a:cs typeface="Arial"/>
              </a:rPr>
              <a:t>Орган</a:t>
            </a:r>
            <a:r>
              <a:rPr sz="3600" b="1" spc="-65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212121"/>
                </a:solidFill>
                <a:latin typeface="Arial"/>
                <a:cs typeface="Arial"/>
              </a:rPr>
              <a:t>равнотеже </a:t>
            </a:r>
            <a:r>
              <a:rPr sz="3600" b="1" spc="-985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212121"/>
                </a:solidFill>
                <a:latin typeface="Arial"/>
                <a:cs typeface="Arial"/>
              </a:rPr>
              <a:t>и</a:t>
            </a:r>
            <a:r>
              <a:rPr sz="3600" b="1" spc="-40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212121"/>
                </a:solidFill>
                <a:latin typeface="Arial"/>
                <a:cs typeface="Arial"/>
              </a:rPr>
              <a:t>оријентације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spc="-805" dirty="0"/>
              <a:t>О</a:t>
            </a:r>
            <a:r>
              <a:rPr spc="-1945" dirty="0"/>
              <a:t>р</a:t>
            </a:r>
            <a:r>
              <a:rPr spc="-2039" dirty="0"/>
              <a:t>г</a:t>
            </a:r>
            <a:r>
              <a:rPr spc="-1605" dirty="0"/>
              <a:t>ан</a:t>
            </a:r>
            <a:r>
              <a:rPr spc="-5" dirty="0"/>
              <a:t> </a:t>
            </a:r>
            <a:r>
              <a:rPr spc="-1630" dirty="0"/>
              <a:t>ра</a:t>
            </a:r>
            <a:r>
              <a:rPr spc="-1635" dirty="0"/>
              <a:t>в</a:t>
            </a:r>
            <a:r>
              <a:rPr spc="-1605" dirty="0"/>
              <a:t>н</a:t>
            </a:r>
            <a:r>
              <a:rPr spc="-1689" dirty="0"/>
              <a:t>о</a:t>
            </a:r>
            <a:r>
              <a:rPr spc="-1995" dirty="0"/>
              <a:t>т</a:t>
            </a:r>
            <a:r>
              <a:rPr spc="-1635" dirty="0"/>
              <a:t>е</a:t>
            </a:r>
            <a:r>
              <a:rPr spc="-1395" dirty="0"/>
              <a:t>же</a:t>
            </a:r>
            <a:r>
              <a:rPr spc="-15" dirty="0"/>
              <a:t> </a:t>
            </a:r>
            <a:r>
              <a:rPr spc="-1590" dirty="0"/>
              <a:t>и</a:t>
            </a:r>
            <a:r>
              <a:rPr dirty="0"/>
              <a:t> </a:t>
            </a:r>
            <a:r>
              <a:rPr spc="-1825" dirty="0"/>
              <a:t>оријен</a:t>
            </a:r>
            <a:r>
              <a:rPr spc="-1870" dirty="0"/>
              <a:t>т</a:t>
            </a:r>
            <a:r>
              <a:rPr spc="-1570" dirty="0"/>
              <a:t>а</a:t>
            </a:r>
            <a:r>
              <a:rPr spc="-1575" dirty="0"/>
              <a:t>ц</a:t>
            </a:r>
            <a:r>
              <a:rPr spc="-1995" dirty="0"/>
              <a:t>ије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02590" y="1596644"/>
            <a:ext cx="3647440" cy="4085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413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  <a:tab pos="2833370" algn="l"/>
              </a:tabLst>
            </a:pPr>
            <a:r>
              <a:rPr sz="1800" spc="-490" dirty="0">
                <a:latin typeface="Arial MT"/>
                <a:cs typeface="Arial MT"/>
              </a:rPr>
              <a:t>С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830" dirty="0">
                <a:latin typeface="Arial MT"/>
                <a:cs typeface="Arial MT"/>
              </a:rPr>
              <a:t>р</a:t>
            </a:r>
            <a:r>
              <a:rPr sz="1800" spc="-925" dirty="0">
                <a:latin typeface="Arial MT"/>
                <a:cs typeface="Arial MT"/>
              </a:rPr>
              <a:t>у</a:t>
            </a:r>
            <a:r>
              <a:rPr sz="1800" spc="-990" dirty="0">
                <a:latin typeface="Arial MT"/>
                <a:cs typeface="Arial MT"/>
              </a:rPr>
              <a:t>к</a:t>
            </a:r>
            <a:r>
              <a:rPr sz="1800" spc="-955" dirty="0">
                <a:latin typeface="Arial MT"/>
                <a:cs typeface="Arial MT"/>
              </a:rPr>
              <a:t>т</a:t>
            </a:r>
            <a:r>
              <a:rPr sz="1800" spc="-950" dirty="0">
                <a:latin typeface="Arial MT"/>
                <a:cs typeface="Arial MT"/>
              </a:rPr>
              <a:t>у</a:t>
            </a:r>
            <a:r>
              <a:rPr sz="1800" spc="-815" dirty="0">
                <a:latin typeface="Arial MT"/>
                <a:cs typeface="Arial MT"/>
              </a:rPr>
              <a:t>р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985" dirty="0">
                <a:latin typeface="Arial MT"/>
                <a:cs typeface="Arial MT"/>
              </a:rPr>
              <a:t>о</a:t>
            </a:r>
            <a:r>
              <a:rPr sz="1800" spc="-975" dirty="0">
                <a:latin typeface="Arial MT"/>
                <a:cs typeface="Arial MT"/>
              </a:rPr>
              <a:t>г</a:t>
            </a:r>
            <a:r>
              <a:rPr sz="1800" spc="55" dirty="0">
                <a:latin typeface="Arial MT"/>
                <a:cs typeface="Arial MT"/>
              </a:rPr>
              <a:t> </a:t>
            </a:r>
            <a:r>
              <a:rPr sz="1800" spc="-415" dirty="0">
                <a:latin typeface="Arial MT"/>
                <a:cs typeface="Arial MT"/>
              </a:rPr>
              <a:t>и  </a:t>
            </a:r>
            <a:r>
              <a:rPr sz="1800" spc="-350" dirty="0">
                <a:latin typeface="Arial MT"/>
                <a:cs typeface="Arial MT"/>
              </a:rPr>
              <a:t>ф</a:t>
            </a:r>
            <a:r>
              <a:rPr sz="1800" spc="-925" dirty="0">
                <a:latin typeface="Arial MT"/>
                <a:cs typeface="Arial MT"/>
              </a:rPr>
              <a:t>у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1015" dirty="0">
                <a:latin typeface="Arial MT"/>
                <a:cs typeface="Arial MT"/>
              </a:rPr>
              <a:t>к</a:t>
            </a:r>
            <a:r>
              <a:rPr sz="1800" spc="-770" dirty="0">
                <a:latin typeface="Arial MT"/>
                <a:cs typeface="Arial MT"/>
              </a:rPr>
              <a:t>ц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815" dirty="0">
                <a:latin typeface="Arial MT"/>
                <a:cs typeface="Arial MT"/>
              </a:rPr>
              <a:t>о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785" dirty="0">
                <a:latin typeface="Arial MT"/>
                <a:cs typeface="Arial MT"/>
              </a:rPr>
              <a:t>а</a:t>
            </a:r>
            <a:r>
              <a:rPr sz="1800" spc="-770" dirty="0">
                <a:latin typeface="Arial MT"/>
                <a:cs typeface="Arial MT"/>
              </a:rPr>
              <a:t>л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985" dirty="0">
                <a:latin typeface="Arial MT"/>
                <a:cs typeface="Arial MT"/>
              </a:rPr>
              <a:t>о</a:t>
            </a:r>
            <a:r>
              <a:rPr sz="1800" spc="-975" dirty="0">
                <a:latin typeface="Arial MT"/>
                <a:cs typeface="Arial MT"/>
              </a:rPr>
              <a:t>г</a:t>
            </a:r>
            <a:r>
              <a:rPr sz="1800" spc="30" dirty="0">
                <a:latin typeface="Arial MT"/>
                <a:cs typeface="Arial MT"/>
              </a:rPr>
              <a:t> </a:t>
            </a:r>
            <a:r>
              <a:rPr sz="1800" spc="-860" dirty="0">
                <a:latin typeface="Arial MT"/>
                <a:cs typeface="Arial MT"/>
              </a:rPr>
              <a:t>а</a:t>
            </a:r>
            <a:r>
              <a:rPr sz="1800" spc="-855" dirty="0">
                <a:latin typeface="Arial MT"/>
                <a:cs typeface="Arial MT"/>
              </a:rPr>
              <a:t>с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919" dirty="0">
                <a:latin typeface="Arial MT"/>
                <a:cs typeface="Arial MT"/>
              </a:rPr>
              <a:t>е</a:t>
            </a:r>
            <a:r>
              <a:rPr sz="1800" spc="-885" dirty="0">
                <a:latin typeface="Arial MT"/>
                <a:cs typeface="Arial MT"/>
              </a:rPr>
              <a:t>к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415" dirty="0">
                <a:latin typeface="Arial MT"/>
                <a:cs typeface="Arial MT"/>
              </a:rPr>
              <a:t>а  </a:t>
            </a:r>
            <a:r>
              <a:rPr sz="1800" spc="-570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595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spc="-770" dirty="0">
                <a:solidFill>
                  <a:srgbClr val="CC0000"/>
                </a:solidFill>
                <a:latin typeface="Arial MT"/>
                <a:cs typeface="Arial MT"/>
              </a:rPr>
              <a:t>б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ра</a:t>
            </a:r>
            <a:r>
              <a:rPr sz="1800" spc="-855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6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1015" dirty="0">
                <a:solidFill>
                  <a:srgbClr val="CC0000"/>
                </a:solidFill>
                <a:latin typeface="Arial MT"/>
                <a:cs typeface="Arial MT"/>
              </a:rPr>
              <a:t>к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844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р</a:t>
            </a:r>
            <a:r>
              <a:rPr sz="1800" spc="-860" dirty="0">
                <a:solidFill>
                  <a:srgbClr val="CC0000"/>
                </a:solidFill>
                <a:latin typeface="Arial MT"/>
                <a:cs typeface="Arial MT"/>
              </a:rPr>
              <a:t>инт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	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785" dirty="0">
                <a:latin typeface="Arial MT"/>
                <a:cs typeface="Arial MT"/>
              </a:rPr>
              <a:t>а</a:t>
            </a:r>
            <a:r>
              <a:rPr sz="1800" spc="-770" dirty="0">
                <a:latin typeface="Arial MT"/>
                <a:cs typeface="Arial MT"/>
              </a:rPr>
              <a:t>д</a:t>
            </a:r>
            <a:r>
              <a:rPr sz="1800" spc="-710" dirty="0">
                <a:latin typeface="Arial MT"/>
                <a:cs typeface="Arial MT"/>
              </a:rPr>
              <a:t>р</a:t>
            </a:r>
            <a:r>
              <a:rPr sz="1800" spc="-705" dirty="0">
                <a:latin typeface="Arial MT"/>
                <a:cs typeface="Arial MT"/>
              </a:rPr>
              <a:t>ж</a:t>
            </a:r>
            <a:r>
              <a:rPr sz="1800" spc="-415" dirty="0">
                <a:latin typeface="Arial MT"/>
                <a:cs typeface="Arial MT"/>
              </a:rPr>
              <a:t>и 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69" dirty="0">
                <a:latin typeface="Arial MT"/>
                <a:cs typeface="Arial MT"/>
              </a:rPr>
              <a:t>в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10" dirty="0">
                <a:latin typeface="Arial MT"/>
                <a:cs typeface="Arial MT"/>
              </a:rPr>
              <a:t>а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5080" indent="-342900">
              <a:lnSpc>
                <a:spcPct val="12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660" dirty="0">
                <a:latin typeface="Arial MT"/>
                <a:cs typeface="Arial MT"/>
              </a:rPr>
              <a:t>У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44" dirty="0">
                <a:latin typeface="Arial MT"/>
                <a:cs typeface="Arial MT"/>
              </a:rPr>
              <a:t>е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695" dirty="0">
                <a:latin typeface="Arial MT"/>
                <a:cs typeface="Arial MT"/>
              </a:rPr>
              <a:t>о</a:t>
            </a:r>
            <a:r>
              <a:rPr sz="1800" spc="-685" dirty="0">
                <a:latin typeface="Arial MT"/>
                <a:cs typeface="Arial MT"/>
              </a:rPr>
              <a:t>м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590" dirty="0">
                <a:latin typeface="Arial MT"/>
                <a:cs typeface="Arial MT"/>
              </a:rPr>
              <a:t>е</a:t>
            </a:r>
            <a:r>
              <a:rPr sz="1800" spc="-585" dirty="0">
                <a:latin typeface="Arial MT"/>
                <a:cs typeface="Arial MT"/>
              </a:rPr>
              <a:t>ш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30" dirty="0">
                <a:latin typeface="Arial MT"/>
                <a:cs typeface="Arial MT"/>
              </a:rPr>
              <a:t> </a:t>
            </a:r>
            <a:r>
              <a:rPr sz="1800" spc="-925" dirty="0">
                <a:solidFill>
                  <a:srgbClr val="CC0000"/>
                </a:solidFill>
                <a:latin typeface="Arial MT"/>
                <a:cs typeface="Arial MT"/>
              </a:rPr>
              <a:t>ор</a:t>
            </a:r>
            <a:r>
              <a:rPr sz="1800" spc="-950" dirty="0">
                <a:solidFill>
                  <a:srgbClr val="CC0000"/>
                </a:solidFill>
                <a:latin typeface="Arial MT"/>
                <a:cs typeface="Arial MT"/>
              </a:rPr>
              <a:t>г</a:t>
            </a:r>
            <a:r>
              <a:rPr sz="1800" spc="-525" dirty="0">
                <a:solidFill>
                  <a:srgbClr val="CC0000"/>
                </a:solidFill>
                <a:latin typeface="Arial MT"/>
                <a:cs typeface="Arial MT"/>
              </a:rPr>
              <a:t>ан  </a:t>
            </a:r>
            <a:r>
              <a:rPr sz="1800" spc="-825" dirty="0">
                <a:solidFill>
                  <a:srgbClr val="CC0000"/>
                </a:solidFill>
                <a:latin typeface="Arial MT"/>
                <a:cs typeface="Arial MT"/>
              </a:rPr>
              <a:t>ра</a:t>
            </a:r>
            <a:r>
              <a:rPr sz="1800" spc="-815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44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100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3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605" dirty="0">
                <a:solidFill>
                  <a:srgbClr val="CC0000"/>
                </a:solidFill>
                <a:latin typeface="Arial MT"/>
                <a:cs typeface="Arial MT"/>
              </a:rPr>
              <a:t>ж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2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ор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410" dirty="0">
                <a:solidFill>
                  <a:srgbClr val="CC0000"/>
                </a:solidFill>
                <a:latin typeface="Arial MT"/>
                <a:cs typeface="Arial MT"/>
              </a:rPr>
              <a:t>ј</a:t>
            </a:r>
            <a:r>
              <a:rPr sz="1800" spc="-81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100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790" dirty="0">
                <a:solidFill>
                  <a:srgbClr val="CC0000"/>
                </a:solidFill>
                <a:latin typeface="Arial MT"/>
                <a:cs typeface="Arial MT"/>
              </a:rPr>
              <a:t>ц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410" dirty="0">
                <a:solidFill>
                  <a:srgbClr val="CC0000"/>
                </a:solidFill>
                <a:latin typeface="Arial MT"/>
                <a:cs typeface="Arial MT"/>
              </a:rPr>
              <a:t>ј</a:t>
            </a:r>
            <a:r>
              <a:rPr sz="1800" spc="-415" dirty="0">
                <a:solidFill>
                  <a:srgbClr val="CC0000"/>
                </a:solidFill>
                <a:latin typeface="Arial MT"/>
                <a:cs typeface="Arial MT"/>
              </a:rPr>
              <a:t>е  </a:t>
            </a:r>
            <a:r>
              <a:rPr sz="1800" dirty="0">
                <a:latin typeface="Arial MT"/>
                <a:cs typeface="Arial MT"/>
              </a:rPr>
              <a:t>(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44" dirty="0">
                <a:latin typeface="Arial MT"/>
                <a:cs typeface="Arial MT"/>
              </a:rPr>
              <a:t>а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830" dirty="0">
                <a:latin typeface="Arial MT"/>
                <a:cs typeface="Arial MT"/>
              </a:rPr>
              <a:t>и</a:t>
            </a:r>
            <a:r>
              <a:rPr sz="1800" spc="-835" dirty="0">
                <a:latin typeface="Arial MT"/>
                <a:cs typeface="Arial MT"/>
              </a:rPr>
              <a:t>ч</a:t>
            </a:r>
            <a:r>
              <a:rPr sz="1800" spc="-1015" dirty="0">
                <a:latin typeface="Arial MT"/>
                <a:cs typeface="Arial MT"/>
              </a:rPr>
              <a:t>к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1015" dirty="0">
                <a:latin typeface="Arial MT"/>
                <a:cs typeface="Arial MT"/>
              </a:rPr>
              <a:t>к</a:t>
            </a:r>
            <a:r>
              <a:rPr sz="1800" spc="-800" dirty="0">
                <a:latin typeface="Arial MT"/>
                <a:cs typeface="Arial MT"/>
              </a:rPr>
              <a:t>ин</a:t>
            </a:r>
            <a:r>
              <a:rPr sz="1800" spc="-865" dirty="0">
                <a:latin typeface="Arial MT"/>
                <a:cs typeface="Arial MT"/>
              </a:rPr>
              <a:t>е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830" dirty="0">
                <a:latin typeface="Arial MT"/>
                <a:cs typeface="Arial MT"/>
              </a:rPr>
              <a:t>и</a:t>
            </a:r>
            <a:r>
              <a:rPr sz="1800" spc="-835" dirty="0">
                <a:latin typeface="Arial MT"/>
                <a:cs typeface="Arial MT"/>
              </a:rPr>
              <a:t>ч</a:t>
            </a:r>
            <a:r>
              <a:rPr sz="1800" spc="-1015" dirty="0">
                <a:latin typeface="Arial MT"/>
                <a:cs typeface="Arial MT"/>
              </a:rPr>
              <a:t>к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ор</a:t>
            </a:r>
            <a:r>
              <a:rPr sz="1800" spc="-1180" dirty="0">
                <a:latin typeface="Arial MT"/>
                <a:cs typeface="Arial MT"/>
              </a:rPr>
              <a:t>г</a:t>
            </a:r>
            <a:r>
              <a:rPr sz="1800" spc="-810" dirty="0">
                <a:latin typeface="Arial MT"/>
                <a:cs typeface="Arial MT"/>
              </a:rPr>
              <a:t>а</a:t>
            </a:r>
            <a:r>
              <a:rPr sz="1800" spc="-605" dirty="0">
                <a:latin typeface="Arial MT"/>
                <a:cs typeface="Arial MT"/>
              </a:rPr>
              <a:t>н</a:t>
            </a:r>
            <a:r>
              <a:rPr sz="1800" spc="-210" dirty="0">
                <a:latin typeface="Arial MT"/>
                <a:cs typeface="Arial MT"/>
              </a:rPr>
              <a:t>)</a:t>
            </a:r>
            <a:r>
              <a:rPr sz="1800" dirty="0">
                <a:latin typeface="Arial MT"/>
                <a:cs typeface="Arial MT"/>
              </a:rPr>
              <a:t>,</a:t>
            </a:r>
            <a:r>
              <a:rPr sz="1800" spc="20" dirty="0">
                <a:latin typeface="Arial MT"/>
                <a:cs typeface="Arial MT"/>
              </a:rPr>
              <a:t> </a:t>
            </a:r>
            <a:r>
              <a:rPr sz="1800" spc="-415" dirty="0">
                <a:latin typeface="Arial MT"/>
                <a:cs typeface="Arial MT"/>
              </a:rPr>
              <a:t>а  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30" dirty="0">
                <a:latin typeface="Arial MT"/>
                <a:cs typeface="Arial MT"/>
              </a:rPr>
              <a:t>р</a:t>
            </a:r>
            <a:r>
              <a:rPr sz="1800" spc="-1050" dirty="0">
                <a:latin typeface="Arial MT"/>
                <a:cs typeface="Arial MT"/>
              </a:rPr>
              <a:t>у</a:t>
            </a:r>
            <a:r>
              <a:rPr sz="1800" spc="-1060" dirty="0">
                <a:latin typeface="Arial MT"/>
                <a:cs typeface="Arial MT"/>
              </a:rPr>
              <a:t>г</a:t>
            </a:r>
            <a:r>
              <a:rPr sz="1800" spc="-810" dirty="0">
                <a:latin typeface="Arial MT"/>
                <a:cs typeface="Arial MT"/>
              </a:rPr>
              <a:t>о</a:t>
            </a:r>
            <a:r>
              <a:rPr sz="1800" spc="-565" dirty="0">
                <a:latin typeface="Arial MT"/>
                <a:cs typeface="Arial MT"/>
              </a:rPr>
              <a:t>м</a:t>
            </a:r>
            <a:r>
              <a:rPr sz="1800" spc="25" dirty="0">
                <a:latin typeface="Arial MT"/>
                <a:cs typeface="Arial MT"/>
              </a:rPr>
              <a:t> </a:t>
            </a:r>
            <a:r>
              <a:rPr sz="1800" spc="-90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925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365" dirty="0">
                <a:solidFill>
                  <a:srgbClr val="CC0000"/>
                </a:solidFill>
                <a:latin typeface="Arial MT"/>
                <a:cs typeface="Arial MT"/>
              </a:rPr>
              <a:t>ш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2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925" dirty="0">
                <a:solidFill>
                  <a:srgbClr val="CC0000"/>
                </a:solidFill>
                <a:latin typeface="Arial MT"/>
                <a:cs typeface="Arial MT"/>
              </a:rPr>
              <a:t>ор</a:t>
            </a:r>
            <a:r>
              <a:rPr sz="1800" spc="-950" dirty="0">
                <a:solidFill>
                  <a:srgbClr val="CC0000"/>
                </a:solidFill>
                <a:latin typeface="Arial MT"/>
                <a:cs typeface="Arial MT"/>
              </a:rPr>
              <a:t>г</a:t>
            </a:r>
            <a:r>
              <a:rPr sz="1800" spc="-815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511809" indent="-342900">
              <a:lnSpc>
                <a:spcPct val="12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400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985" dirty="0">
                <a:solidFill>
                  <a:srgbClr val="CC0000"/>
                </a:solidFill>
                <a:latin typeface="Arial MT"/>
                <a:cs typeface="Arial MT"/>
              </a:rPr>
              <a:t>р</a:t>
            </a:r>
            <a:r>
              <a:rPr sz="1800" spc="-1010" dirty="0">
                <a:solidFill>
                  <a:srgbClr val="CC0000"/>
                </a:solidFill>
                <a:latin typeface="Arial MT"/>
                <a:cs typeface="Arial MT"/>
              </a:rPr>
              <a:t>г</a:t>
            </a:r>
            <a:r>
              <a:rPr sz="1800" spc="-815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825" dirty="0">
                <a:solidFill>
                  <a:srgbClr val="CC0000"/>
                </a:solidFill>
                <a:latin typeface="Arial MT"/>
                <a:cs typeface="Arial MT"/>
              </a:rPr>
              <a:t>ра</a:t>
            </a:r>
            <a:r>
              <a:rPr sz="1800" spc="-815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44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100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3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605" dirty="0">
                <a:solidFill>
                  <a:srgbClr val="CC0000"/>
                </a:solidFill>
                <a:latin typeface="Arial MT"/>
                <a:cs typeface="Arial MT"/>
              </a:rPr>
              <a:t>ж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2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415" dirty="0">
                <a:solidFill>
                  <a:srgbClr val="CC0000"/>
                </a:solidFill>
                <a:latin typeface="Arial MT"/>
                <a:cs typeface="Arial MT"/>
              </a:rPr>
              <a:t>и  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ор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410" dirty="0">
                <a:solidFill>
                  <a:srgbClr val="CC0000"/>
                </a:solidFill>
                <a:latin typeface="Arial MT"/>
                <a:cs typeface="Arial MT"/>
              </a:rPr>
              <a:t>ј</a:t>
            </a:r>
            <a:r>
              <a:rPr sz="1800" spc="-81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100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790" dirty="0">
                <a:solidFill>
                  <a:srgbClr val="CC0000"/>
                </a:solidFill>
                <a:latin typeface="Arial MT"/>
                <a:cs typeface="Arial MT"/>
              </a:rPr>
              <a:t>ц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410" dirty="0">
                <a:solidFill>
                  <a:srgbClr val="CC0000"/>
                </a:solidFill>
                <a:latin typeface="Arial MT"/>
                <a:cs typeface="Arial MT"/>
              </a:rPr>
              <a:t>ј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590" dirty="0">
                <a:latin typeface="Arial MT"/>
                <a:cs typeface="Arial MT"/>
              </a:rPr>
              <a:t>е</a:t>
            </a:r>
            <a:r>
              <a:rPr sz="1800" spc="-585" dirty="0">
                <a:latin typeface="Arial MT"/>
                <a:cs typeface="Arial MT"/>
              </a:rPr>
              <a:t>ш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25" dirty="0">
                <a:latin typeface="Arial MT"/>
                <a:cs typeface="Arial MT"/>
              </a:rPr>
              <a:t> 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470" dirty="0">
                <a:latin typeface="Arial MT"/>
                <a:cs typeface="Arial MT"/>
              </a:rPr>
              <a:t>у  </a:t>
            </a:r>
            <a:r>
              <a:rPr sz="1800" b="1" spc="-15" dirty="0">
                <a:latin typeface="Arial"/>
                <a:cs typeface="Arial"/>
              </a:rPr>
              <a:t>утрикулусу</a:t>
            </a:r>
            <a:r>
              <a:rPr sz="1800" spc="-15" dirty="0">
                <a:latin typeface="Arial MT"/>
                <a:cs typeface="Arial MT"/>
              </a:rPr>
              <a:t>,</a:t>
            </a:r>
            <a:r>
              <a:rPr sz="1800" spc="35" dirty="0">
                <a:latin typeface="Arial MT"/>
                <a:cs typeface="Arial MT"/>
              </a:rPr>
              <a:t> </a:t>
            </a:r>
            <a:r>
              <a:rPr sz="1800" b="1" spc="-20" dirty="0">
                <a:latin typeface="Arial"/>
                <a:cs typeface="Arial"/>
              </a:rPr>
              <a:t>сакулусу</a:t>
            </a:r>
            <a:r>
              <a:rPr sz="1800" b="1" spc="25" dirty="0">
                <a:latin typeface="Arial"/>
                <a:cs typeface="Arial"/>
              </a:rPr>
              <a:t> </a:t>
            </a:r>
            <a:r>
              <a:rPr sz="1800" spc="-795" dirty="0">
                <a:latin typeface="Arial MT"/>
                <a:cs typeface="Arial MT"/>
              </a:rPr>
              <a:t>и </a:t>
            </a:r>
            <a:r>
              <a:rPr sz="1800" spc="-484" dirty="0">
                <a:latin typeface="Arial MT"/>
                <a:cs typeface="Arial MT"/>
              </a:rPr>
              <a:t> </a:t>
            </a:r>
            <a:r>
              <a:rPr sz="1800" b="1" spc="-15" dirty="0">
                <a:latin typeface="Arial"/>
                <a:cs typeface="Arial"/>
              </a:rPr>
              <a:t>полукружним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каналима</a:t>
            </a:r>
            <a:r>
              <a:rPr sz="1800" spc="-1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346575" y="1690687"/>
            <a:ext cx="4411980" cy="3295650"/>
            <a:chOff x="4346575" y="1690687"/>
            <a:chExt cx="4411980" cy="329565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62043" y="1706148"/>
              <a:ext cx="4368860" cy="32765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351337" y="1695450"/>
              <a:ext cx="4402455" cy="3286125"/>
            </a:xfrm>
            <a:custGeom>
              <a:avLst/>
              <a:gdLst/>
              <a:ahLst/>
              <a:cxnLst/>
              <a:rect l="l" t="t" r="r" b="b"/>
              <a:pathLst>
                <a:path w="4402455" h="3286125">
                  <a:moveTo>
                    <a:pt x="0" y="0"/>
                  </a:moveTo>
                  <a:lnTo>
                    <a:pt x="4402137" y="0"/>
                  </a:lnTo>
                  <a:lnTo>
                    <a:pt x="4402137" y="3286125"/>
                  </a:lnTo>
                  <a:lnTo>
                    <a:pt x="0" y="3286125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363402" y="5149722"/>
            <a:ext cx="4088765" cy="1305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C0504D"/>
                </a:solidFill>
                <a:latin typeface="Arial"/>
                <a:cs typeface="Arial"/>
              </a:rPr>
              <a:t>1.</a:t>
            </a:r>
            <a:r>
              <a:rPr sz="1200" b="1" spc="-10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sz="1200" spc="-450" dirty="0">
                <a:solidFill>
                  <a:srgbClr val="C0504D"/>
                </a:solidFill>
                <a:latin typeface="Arial MT"/>
                <a:cs typeface="Arial MT"/>
              </a:rPr>
              <a:t>Предњи</a:t>
            </a:r>
            <a:r>
              <a:rPr sz="12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55" dirty="0">
                <a:solidFill>
                  <a:srgbClr val="C0504D"/>
                </a:solidFill>
                <a:latin typeface="Arial MT"/>
                <a:cs typeface="Arial MT"/>
              </a:rPr>
              <a:t>полукружни</a:t>
            </a:r>
            <a:r>
              <a:rPr sz="1200" spc="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465" dirty="0">
                <a:solidFill>
                  <a:srgbClr val="C0504D"/>
                </a:solidFill>
                <a:latin typeface="Arial MT"/>
                <a:cs typeface="Arial MT"/>
              </a:rPr>
              <a:t>канал;</a:t>
            </a:r>
            <a:r>
              <a:rPr sz="12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b="1" spc="-5" dirty="0">
                <a:solidFill>
                  <a:srgbClr val="C0504D"/>
                </a:solidFill>
                <a:latin typeface="Arial"/>
                <a:cs typeface="Arial"/>
              </a:rPr>
              <a:t>2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.</a:t>
            </a:r>
            <a:r>
              <a:rPr sz="1200" spc="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05" dirty="0">
                <a:solidFill>
                  <a:srgbClr val="C0504D"/>
                </a:solidFill>
                <a:latin typeface="Arial MT"/>
                <a:cs typeface="Arial MT"/>
              </a:rPr>
              <a:t>Ампула</a:t>
            </a:r>
            <a:r>
              <a:rPr sz="1200" spc="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65" dirty="0">
                <a:solidFill>
                  <a:srgbClr val="C0504D"/>
                </a:solidFill>
                <a:latin typeface="Arial MT"/>
                <a:cs typeface="Arial MT"/>
              </a:rPr>
              <a:t>горњег </a:t>
            </a:r>
            <a:r>
              <a:rPr sz="1200" spc="-3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75" dirty="0">
                <a:solidFill>
                  <a:srgbClr val="C0504D"/>
                </a:solidFill>
                <a:latin typeface="Arial MT"/>
                <a:cs typeface="Arial MT"/>
              </a:rPr>
              <a:t>полукружног</a:t>
            </a:r>
            <a:r>
              <a:rPr sz="120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475" dirty="0">
                <a:solidFill>
                  <a:srgbClr val="C0504D"/>
                </a:solidFill>
                <a:latin typeface="Arial MT"/>
                <a:cs typeface="Arial MT"/>
              </a:rPr>
              <a:t>канала;</a:t>
            </a:r>
            <a:r>
              <a:rPr sz="1200" spc="-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b="1" spc="-5" dirty="0">
                <a:solidFill>
                  <a:srgbClr val="C0504D"/>
                </a:solidFill>
                <a:latin typeface="Arial"/>
                <a:cs typeface="Arial"/>
              </a:rPr>
              <a:t>3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.</a:t>
            </a:r>
            <a:r>
              <a:rPr sz="1200" spc="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05" dirty="0">
                <a:solidFill>
                  <a:srgbClr val="C0504D"/>
                </a:solidFill>
                <a:latin typeface="Arial MT"/>
                <a:cs typeface="Arial MT"/>
              </a:rPr>
              <a:t>Ампула</a:t>
            </a:r>
            <a:r>
              <a:rPr sz="1200" spc="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85" dirty="0">
                <a:solidFill>
                  <a:srgbClr val="C0504D"/>
                </a:solidFill>
                <a:latin typeface="Arial MT"/>
                <a:cs typeface="Arial MT"/>
              </a:rPr>
              <a:t>бочног</a:t>
            </a:r>
            <a:r>
              <a:rPr sz="1200" spc="-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75" dirty="0">
                <a:solidFill>
                  <a:srgbClr val="C0504D"/>
                </a:solidFill>
                <a:latin typeface="Arial MT"/>
                <a:cs typeface="Arial MT"/>
              </a:rPr>
              <a:t>полукружног </a:t>
            </a:r>
            <a:r>
              <a:rPr sz="1200" spc="-3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475" dirty="0">
                <a:solidFill>
                  <a:srgbClr val="C0504D"/>
                </a:solidFill>
                <a:latin typeface="Arial MT"/>
                <a:cs typeface="Arial MT"/>
              </a:rPr>
              <a:t>канала;</a:t>
            </a:r>
            <a:r>
              <a:rPr sz="1200" spc="-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b="1" spc="-5" dirty="0">
                <a:solidFill>
                  <a:srgbClr val="C0504D"/>
                </a:solidFill>
                <a:latin typeface="Arial"/>
                <a:cs typeface="Arial"/>
              </a:rPr>
              <a:t>4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.</a:t>
            </a:r>
            <a:r>
              <a:rPr sz="1200" spc="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490" dirty="0">
                <a:solidFill>
                  <a:srgbClr val="C0504D"/>
                </a:solidFill>
                <a:latin typeface="Arial MT"/>
                <a:cs typeface="Arial MT"/>
              </a:rPr>
              <a:t>Сакулус;</a:t>
            </a:r>
            <a:r>
              <a:rPr sz="1200" spc="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b="1" spc="-5" dirty="0">
                <a:solidFill>
                  <a:srgbClr val="C0504D"/>
                </a:solidFill>
                <a:latin typeface="Arial"/>
                <a:cs typeface="Arial"/>
              </a:rPr>
              <a:t>5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.</a:t>
            </a:r>
            <a:r>
              <a:rPr sz="1200" spc="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85" dirty="0">
                <a:solidFill>
                  <a:srgbClr val="C0504D"/>
                </a:solidFill>
                <a:latin typeface="Arial MT"/>
                <a:cs typeface="Arial MT"/>
              </a:rPr>
              <a:t>Дуктус</a:t>
            </a:r>
            <a:r>
              <a:rPr sz="1200" spc="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05" dirty="0">
                <a:solidFill>
                  <a:srgbClr val="C0504D"/>
                </a:solidFill>
                <a:latin typeface="Arial MT"/>
                <a:cs typeface="Arial MT"/>
              </a:rPr>
              <a:t>кохлеарис;</a:t>
            </a:r>
            <a:r>
              <a:rPr sz="12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b="1" dirty="0">
                <a:solidFill>
                  <a:srgbClr val="C0504D"/>
                </a:solidFill>
                <a:latin typeface="Arial"/>
                <a:cs typeface="Arial"/>
              </a:rPr>
              <a:t>6.</a:t>
            </a:r>
            <a:r>
              <a:rPr sz="1200" b="1" spc="-10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sz="1200" spc="-490" dirty="0">
                <a:solidFill>
                  <a:srgbClr val="C0504D"/>
                </a:solidFill>
                <a:latin typeface="Arial MT"/>
                <a:cs typeface="Arial MT"/>
              </a:rPr>
              <a:t>Хеликотрема;</a:t>
            </a:r>
            <a:endParaRPr sz="1200">
              <a:latin typeface="Arial MT"/>
              <a:cs typeface="Arial MT"/>
            </a:endParaRPr>
          </a:p>
          <a:p>
            <a:pPr marL="12700" marR="9525">
              <a:lnSpc>
                <a:spcPct val="100000"/>
              </a:lnSpc>
            </a:pPr>
            <a:r>
              <a:rPr sz="1200" b="1" spc="-5" dirty="0">
                <a:solidFill>
                  <a:srgbClr val="C0504D"/>
                </a:solidFill>
                <a:latin typeface="Arial"/>
                <a:cs typeface="Arial"/>
              </a:rPr>
              <a:t>7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. </a:t>
            </a:r>
            <a:r>
              <a:rPr sz="1200" spc="-525" dirty="0">
                <a:solidFill>
                  <a:srgbClr val="C0504D"/>
                </a:solidFill>
                <a:latin typeface="Arial MT"/>
                <a:cs typeface="Arial MT"/>
              </a:rPr>
              <a:t>Бочни</a:t>
            </a:r>
            <a:r>
              <a:rPr sz="1200" spc="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484" dirty="0">
                <a:solidFill>
                  <a:srgbClr val="C0504D"/>
                </a:solidFill>
                <a:latin typeface="Arial MT"/>
                <a:cs typeface="Arial MT"/>
              </a:rPr>
              <a:t>(хоризонтални)</a:t>
            </a:r>
            <a:r>
              <a:rPr sz="12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55" dirty="0">
                <a:solidFill>
                  <a:srgbClr val="C0504D"/>
                </a:solidFill>
                <a:latin typeface="Arial MT"/>
                <a:cs typeface="Arial MT"/>
              </a:rPr>
              <a:t>полукружни</a:t>
            </a:r>
            <a:r>
              <a:rPr sz="1200" spc="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465" dirty="0">
                <a:solidFill>
                  <a:srgbClr val="C0504D"/>
                </a:solidFill>
                <a:latin typeface="Arial MT"/>
                <a:cs typeface="Arial MT"/>
              </a:rPr>
              <a:t>канал;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b="1" spc="-5" dirty="0">
                <a:solidFill>
                  <a:srgbClr val="C0504D"/>
                </a:solidFill>
                <a:latin typeface="Arial"/>
                <a:cs typeface="Arial"/>
              </a:rPr>
              <a:t>8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. </a:t>
            </a:r>
            <a:r>
              <a:rPr sz="1200" spc="-459" dirty="0">
                <a:solidFill>
                  <a:srgbClr val="C0504D"/>
                </a:solidFill>
                <a:latin typeface="Arial MT"/>
                <a:cs typeface="Arial MT"/>
              </a:rPr>
              <a:t>Задњи </a:t>
            </a:r>
            <a:r>
              <a:rPr sz="1200" spc="-3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55" dirty="0">
                <a:solidFill>
                  <a:srgbClr val="C0504D"/>
                </a:solidFill>
                <a:latin typeface="Arial MT"/>
                <a:cs typeface="Arial MT"/>
              </a:rPr>
              <a:t>полукружни</a:t>
            </a:r>
            <a:r>
              <a:rPr sz="1200" spc="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55" dirty="0">
                <a:solidFill>
                  <a:srgbClr val="C0504D"/>
                </a:solidFill>
                <a:latin typeface="Arial MT"/>
                <a:cs typeface="Arial MT"/>
              </a:rPr>
              <a:t>канал</a:t>
            </a:r>
            <a:r>
              <a:rPr sz="1200" spc="-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465" dirty="0">
                <a:solidFill>
                  <a:srgbClr val="C0504D"/>
                </a:solidFill>
                <a:latin typeface="Arial MT"/>
                <a:cs typeface="Arial MT"/>
              </a:rPr>
              <a:t>канал;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b="1" dirty="0">
                <a:solidFill>
                  <a:srgbClr val="C0504D"/>
                </a:solidFill>
                <a:latin typeface="Arial"/>
                <a:cs typeface="Arial"/>
              </a:rPr>
              <a:t>9. </a:t>
            </a:r>
            <a:r>
              <a:rPr sz="1200" spc="-505" dirty="0">
                <a:solidFill>
                  <a:srgbClr val="C0504D"/>
                </a:solidFill>
                <a:latin typeface="Arial MT"/>
                <a:cs typeface="Arial MT"/>
              </a:rPr>
              <a:t>Ампулла</a:t>
            </a:r>
            <a:r>
              <a:rPr sz="1200" spc="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75" dirty="0">
                <a:solidFill>
                  <a:srgbClr val="C0504D"/>
                </a:solidFill>
                <a:latin typeface="Arial MT"/>
                <a:cs typeface="Arial MT"/>
              </a:rPr>
              <a:t>постериорног </a:t>
            </a:r>
            <a:r>
              <a:rPr sz="1200" spc="-3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475" dirty="0">
                <a:solidFill>
                  <a:srgbClr val="C0504D"/>
                </a:solidFill>
                <a:latin typeface="Arial MT"/>
                <a:cs typeface="Arial MT"/>
              </a:rPr>
              <a:t>канала;</a:t>
            </a:r>
            <a:r>
              <a:rPr sz="1200" spc="-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b="1" spc="-5" dirty="0">
                <a:solidFill>
                  <a:srgbClr val="C0504D"/>
                </a:solidFill>
                <a:latin typeface="Arial"/>
                <a:cs typeface="Arial"/>
              </a:rPr>
              <a:t>10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. </a:t>
            </a:r>
            <a:r>
              <a:rPr sz="1200" spc="-495" dirty="0">
                <a:solidFill>
                  <a:srgbClr val="CC0000"/>
                </a:solidFill>
                <a:latin typeface="Arial MT"/>
                <a:cs typeface="Arial MT"/>
              </a:rPr>
              <a:t>Овални</a:t>
            </a:r>
            <a:r>
              <a:rPr sz="1200" spc="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200" spc="-480" dirty="0">
                <a:solidFill>
                  <a:srgbClr val="CC0000"/>
                </a:solidFill>
                <a:latin typeface="Arial MT"/>
                <a:cs typeface="Arial MT"/>
              </a:rPr>
              <a:t>прозор</a:t>
            </a:r>
            <a:r>
              <a:rPr sz="1200" spc="-480" dirty="0">
                <a:solidFill>
                  <a:srgbClr val="C0504D"/>
                </a:solidFill>
                <a:latin typeface="Arial MT"/>
                <a:cs typeface="Arial MT"/>
              </a:rPr>
              <a:t>;</a:t>
            </a:r>
            <a:r>
              <a:rPr sz="1200" spc="-3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b="1" spc="-25" dirty="0">
                <a:solidFill>
                  <a:srgbClr val="C0504D"/>
                </a:solidFill>
                <a:latin typeface="Arial"/>
                <a:cs typeface="Arial"/>
              </a:rPr>
              <a:t>11</a:t>
            </a:r>
            <a:r>
              <a:rPr sz="1200" spc="-25" dirty="0">
                <a:solidFill>
                  <a:srgbClr val="C0504D"/>
                </a:solidFill>
                <a:latin typeface="Arial MT"/>
                <a:cs typeface="Arial MT"/>
              </a:rPr>
              <a:t>.</a:t>
            </a:r>
            <a:r>
              <a:rPr sz="1200" spc="-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65" dirty="0">
                <a:solidFill>
                  <a:srgbClr val="CC0000"/>
                </a:solidFill>
                <a:latin typeface="Arial MT"/>
                <a:cs typeface="Arial MT"/>
              </a:rPr>
              <a:t>Округли</a:t>
            </a:r>
            <a:r>
              <a:rPr sz="1200" spc="2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200" spc="-480" dirty="0">
                <a:solidFill>
                  <a:srgbClr val="CC0000"/>
                </a:solidFill>
                <a:latin typeface="Arial MT"/>
                <a:cs typeface="Arial MT"/>
              </a:rPr>
              <a:t>прозор</a:t>
            </a:r>
            <a:r>
              <a:rPr sz="1200" spc="-480" dirty="0">
                <a:solidFill>
                  <a:srgbClr val="C0504D"/>
                </a:solidFill>
                <a:latin typeface="Arial MT"/>
                <a:cs typeface="Arial MT"/>
              </a:rPr>
              <a:t>;</a:t>
            </a:r>
            <a:r>
              <a:rPr sz="1200" spc="-3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b="1" dirty="0">
                <a:solidFill>
                  <a:srgbClr val="C0504D"/>
                </a:solidFill>
                <a:latin typeface="Arial"/>
                <a:cs typeface="Arial"/>
              </a:rPr>
              <a:t>12.</a:t>
            </a:r>
            <a:r>
              <a:rPr sz="1200" b="1" spc="-5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Scala </a:t>
            </a:r>
            <a:r>
              <a:rPr sz="1200" spc="-3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vestibuli;</a:t>
            </a:r>
            <a:r>
              <a:rPr sz="1200" spc="-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b="1" spc="-5" dirty="0">
                <a:solidFill>
                  <a:srgbClr val="C0504D"/>
                </a:solidFill>
                <a:latin typeface="Arial"/>
                <a:cs typeface="Arial"/>
              </a:rPr>
              <a:t>13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.</a:t>
            </a:r>
            <a:r>
              <a:rPr sz="1200" spc="-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Scala</a:t>
            </a:r>
            <a:r>
              <a:rPr sz="1200" spc="-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tympani;</a:t>
            </a:r>
            <a:r>
              <a:rPr sz="12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b="1" spc="-5" dirty="0">
                <a:solidFill>
                  <a:srgbClr val="C0504D"/>
                </a:solidFill>
                <a:latin typeface="Arial"/>
                <a:cs typeface="Arial"/>
              </a:rPr>
              <a:t>14</a:t>
            </a:r>
            <a:r>
              <a:rPr sz="1200" spc="-5" dirty="0">
                <a:solidFill>
                  <a:srgbClr val="C0504D"/>
                </a:solidFill>
                <a:latin typeface="Arial MT"/>
                <a:cs typeface="Arial MT"/>
              </a:rPr>
              <a:t>.</a:t>
            </a:r>
            <a:r>
              <a:rPr sz="1200" spc="-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200" spc="-575" dirty="0">
                <a:solidFill>
                  <a:srgbClr val="C0504D"/>
                </a:solidFill>
                <a:latin typeface="Arial MT"/>
                <a:cs typeface="Arial MT"/>
              </a:rPr>
              <a:t>Утрикулус</a:t>
            </a:r>
            <a:endParaRPr sz="12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spc="-805" dirty="0"/>
              <a:t>О</a:t>
            </a:r>
            <a:r>
              <a:rPr spc="-1945" dirty="0"/>
              <a:t>р</a:t>
            </a:r>
            <a:r>
              <a:rPr spc="-2039" dirty="0"/>
              <a:t>г</a:t>
            </a:r>
            <a:r>
              <a:rPr spc="-1605" dirty="0"/>
              <a:t>ан</a:t>
            </a:r>
            <a:r>
              <a:rPr spc="-5" dirty="0"/>
              <a:t> </a:t>
            </a:r>
            <a:r>
              <a:rPr spc="-1630" dirty="0"/>
              <a:t>ра</a:t>
            </a:r>
            <a:r>
              <a:rPr spc="-1635" dirty="0"/>
              <a:t>в</a:t>
            </a:r>
            <a:r>
              <a:rPr spc="-1605" dirty="0"/>
              <a:t>н</a:t>
            </a:r>
            <a:r>
              <a:rPr spc="-1689" dirty="0"/>
              <a:t>о</a:t>
            </a:r>
            <a:r>
              <a:rPr spc="-1995" dirty="0"/>
              <a:t>т</a:t>
            </a:r>
            <a:r>
              <a:rPr spc="-1635" dirty="0"/>
              <a:t>е</a:t>
            </a:r>
            <a:r>
              <a:rPr spc="-1395" dirty="0"/>
              <a:t>же</a:t>
            </a:r>
            <a:r>
              <a:rPr spc="-15" dirty="0"/>
              <a:t> </a:t>
            </a:r>
            <a:r>
              <a:rPr spc="-1590" dirty="0"/>
              <a:t>и</a:t>
            </a:r>
            <a:r>
              <a:rPr dirty="0"/>
              <a:t> </a:t>
            </a:r>
            <a:r>
              <a:rPr spc="-1825" dirty="0"/>
              <a:t>оријен</a:t>
            </a:r>
            <a:r>
              <a:rPr spc="-1870" dirty="0"/>
              <a:t>т</a:t>
            </a:r>
            <a:r>
              <a:rPr spc="-1570" dirty="0"/>
              <a:t>а</a:t>
            </a:r>
            <a:r>
              <a:rPr spc="-1575" dirty="0"/>
              <a:t>ц</a:t>
            </a:r>
            <a:r>
              <a:rPr spc="-1995" dirty="0"/>
              <a:t>ије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685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  <a:tab pos="356235" algn="l"/>
              </a:tabLst>
            </a:pPr>
            <a:r>
              <a:rPr spc="-710" dirty="0">
                <a:solidFill>
                  <a:srgbClr val="CC0000"/>
                </a:solidFill>
              </a:rPr>
              <a:t>З</a:t>
            </a:r>
            <a:r>
              <a:rPr spc="-775" dirty="0">
                <a:solidFill>
                  <a:srgbClr val="CC0000"/>
                </a:solidFill>
              </a:rPr>
              <a:t>ид</a:t>
            </a:r>
            <a:r>
              <a:rPr spc="-15" dirty="0">
                <a:solidFill>
                  <a:srgbClr val="CC0000"/>
                </a:solidFill>
              </a:rPr>
              <a:t> </a:t>
            </a:r>
            <a:r>
              <a:rPr b="1" spc="5" dirty="0">
                <a:latin typeface="Arial"/>
                <a:cs typeface="Arial"/>
              </a:rPr>
              <a:t>у</a:t>
            </a:r>
            <a:r>
              <a:rPr b="1" spc="-35" dirty="0">
                <a:latin typeface="Arial"/>
                <a:cs typeface="Arial"/>
              </a:rPr>
              <a:t>т</a:t>
            </a:r>
            <a:r>
              <a:rPr b="1" dirty="0">
                <a:latin typeface="Arial"/>
                <a:cs typeface="Arial"/>
              </a:rPr>
              <a:t>р</a:t>
            </a:r>
            <a:r>
              <a:rPr b="1" spc="-5" dirty="0">
                <a:latin typeface="Arial"/>
                <a:cs typeface="Arial"/>
              </a:rPr>
              <a:t>и</a:t>
            </a:r>
            <a:r>
              <a:rPr b="1" spc="10" dirty="0">
                <a:latin typeface="Arial"/>
                <a:cs typeface="Arial"/>
              </a:rPr>
              <a:t>к</a:t>
            </a:r>
            <a:r>
              <a:rPr b="1" spc="-45" dirty="0">
                <a:latin typeface="Arial"/>
                <a:cs typeface="Arial"/>
              </a:rPr>
              <a:t>у</a:t>
            </a:r>
            <a:r>
              <a:rPr b="1" spc="-15" dirty="0">
                <a:latin typeface="Arial"/>
                <a:cs typeface="Arial"/>
              </a:rPr>
              <a:t>л</a:t>
            </a:r>
            <a:r>
              <a:rPr b="1" spc="-55" dirty="0">
                <a:latin typeface="Arial"/>
                <a:cs typeface="Arial"/>
              </a:rPr>
              <a:t>у</a:t>
            </a:r>
            <a:r>
              <a:rPr b="1" spc="15" dirty="0">
                <a:latin typeface="Arial"/>
                <a:cs typeface="Arial"/>
              </a:rPr>
              <a:t>с</a:t>
            </a:r>
            <a:r>
              <a:rPr b="1" spc="-10" dirty="0">
                <a:latin typeface="Arial"/>
                <a:cs typeface="Arial"/>
              </a:rPr>
              <a:t>а</a:t>
            </a:r>
            <a:r>
              <a:rPr dirty="0"/>
              <a:t>,</a:t>
            </a:r>
            <a:r>
              <a:rPr spc="55" dirty="0"/>
              <a:t> </a:t>
            </a:r>
            <a:r>
              <a:rPr b="1" spc="15" dirty="0">
                <a:latin typeface="Arial"/>
                <a:cs typeface="Arial"/>
              </a:rPr>
              <a:t>с</a:t>
            </a:r>
            <a:r>
              <a:rPr b="1" spc="-10" dirty="0">
                <a:latin typeface="Arial"/>
                <a:cs typeface="Arial"/>
              </a:rPr>
              <a:t>а</a:t>
            </a:r>
            <a:r>
              <a:rPr b="1" spc="-5" dirty="0">
                <a:latin typeface="Arial"/>
                <a:cs typeface="Arial"/>
              </a:rPr>
              <a:t>к</a:t>
            </a:r>
            <a:r>
              <a:rPr b="1" spc="-45" dirty="0">
                <a:latin typeface="Arial"/>
                <a:cs typeface="Arial"/>
              </a:rPr>
              <a:t>у</a:t>
            </a:r>
            <a:r>
              <a:rPr b="1" spc="-30" dirty="0">
                <a:latin typeface="Arial"/>
                <a:cs typeface="Arial"/>
              </a:rPr>
              <a:t>л</a:t>
            </a:r>
            <a:r>
              <a:rPr b="1" spc="-70" dirty="0">
                <a:latin typeface="Arial"/>
                <a:cs typeface="Arial"/>
              </a:rPr>
              <a:t>у</a:t>
            </a:r>
            <a:r>
              <a:rPr b="1" spc="15" dirty="0">
                <a:latin typeface="Arial"/>
                <a:cs typeface="Arial"/>
              </a:rPr>
              <a:t>с</a:t>
            </a:r>
            <a:r>
              <a:rPr b="1" dirty="0">
                <a:latin typeface="Arial"/>
                <a:cs typeface="Arial"/>
              </a:rPr>
              <a:t>а</a:t>
            </a:r>
            <a:r>
              <a:rPr b="1" spc="45" dirty="0">
                <a:latin typeface="Arial"/>
                <a:cs typeface="Arial"/>
              </a:rPr>
              <a:t> </a:t>
            </a:r>
            <a:r>
              <a:rPr spc="-415" dirty="0"/>
              <a:t>и  </a:t>
            </a:r>
            <a:r>
              <a:rPr b="1" spc="-15" dirty="0">
                <a:latin typeface="Arial"/>
                <a:cs typeface="Arial"/>
              </a:rPr>
              <a:t>полукружних</a:t>
            </a:r>
            <a:r>
              <a:rPr b="1" spc="5" dirty="0">
                <a:latin typeface="Arial"/>
                <a:cs typeface="Arial"/>
              </a:rPr>
              <a:t> </a:t>
            </a:r>
            <a:r>
              <a:rPr b="1" spc="-5" dirty="0">
                <a:latin typeface="Arial"/>
                <a:cs typeface="Arial"/>
              </a:rPr>
              <a:t>канала</a:t>
            </a:r>
            <a:r>
              <a:rPr b="1" spc="-20" dirty="0">
                <a:latin typeface="Arial"/>
                <a:cs typeface="Arial"/>
              </a:rPr>
              <a:t> </a:t>
            </a:r>
            <a:r>
              <a:rPr spc="-785" dirty="0"/>
              <a:t>састављен </a:t>
            </a:r>
            <a:r>
              <a:rPr spc="-484" dirty="0"/>
              <a:t> </a:t>
            </a:r>
            <a:r>
              <a:rPr spc="-1410" dirty="0"/>
              <a:t>ј</a:t>
            </a:r>
            <a:r>
              <a:rPr spc="-800" dirty="0"/>
              <a:t>е</a:t>
            </a:r>
            <a:r>
              <a:rPr spc="-5" dirty="0"/>
              <a:t> </a:t>
            </a:r>
            <a:r>
              <a:rPr spc="-819" dirty="0"/>
              <a:t>о</a:t>
            </a:r>
            <a:r>
              <a:rPr spc="-775" dirty="0"/>
              <a:t>д</a:t>
            </a:r>
            <a:r>
              <a:rPr spc="10" dirty="0"/>
              <a:t> </a:t>
            </a:r>
            <a:r>
              <a:rPr spc="-170" dirty="0">
                <a:solidFill>
                  <a:srgbClr val="CC0000"/>
                </a:solidFill>
              </a:rPr>
              <a:t>љ</a:t>
            </a:r>
            <a:r>
              <a:rPr spc="-950" dirty="0">
                <a:solidFill>
                  <a:srgbClr val="CC0000"/>
                </a:solidFill>
              </a:rPr>
              <a:t>у</a:t>
            </a:r>
            <a:r>
              <a:rPr spc="-900" dirty="0">
                <a:solidFill>
                  <a:srgbClr val="CC0000"/>
                </a:solidFill>
              </a:rPr>
              <a:t>с</a:t>
            </a:r>
            <a:r>
              <a:rPr spc="-835" dirty="0">
                <a:solidFill>
                  <a:srgbClr val="CC0000"/>
                </a:solidFill>
              </a:rPr>
              <a:t>п</a:t>
            </a:r>
            <a:r>
              <a:rPr spc="-860" dirty="0">
                <a:solidFill>
                  <a:srgbClr val="CC0000"/>
                </a:solidFill>
              </a:rPr>
              <a:t>а</a:t>
            </a:r>
            <a:r>
              <a:rPr spc="-855" dirty="0">
                <a:solidFill>
                  <a:srgbClr val="CC0000"/>
                </a:solidFill>
              </a:rPr>
              <a:t>с</a:t>
            </a:r>
            <a:r>
              <a:rPr spc="-1000" dirty="0">
                <a:solidFill>
                  <a:srgbClr val="CC0000"/>
                </a:solidFill>
              </a:rPr>
              <a:t>т</a:t>
            </a:r>
            <a:r>
              <a:rPr spc="-985" dirty="0">
                <a:solidFill>
                  <a:srgbClr val="CC0000"/>
                </a:solidFill>
              </a:rPr>
              <a:t>о</a:t>
            </a:r>
            <a:r>
              <a:rPr spc="-975" dirty="0">
                <a:solidFill>
                  <a:srgbClr val="CC0000"/>
                </a:solidFill>
              </a:rPr>
              <a:t>г</a:t>
            </a:r>
            <a:r>
              <a:rPr spc="40" dirty="0">
                <a:solidFill>
                  <a:srgbClr val="CC0000"/>
                </a:solidFill>
              </a:rPr>
              <a:t> </a:t>
            </a:r>
            <a:r>
              <a:rPr spc="-825" dirty="0">
                <a:solidFill>
                  <a:srgbClr val="CC0000"/>
                </a:solidFill>
              </a:rPr>
              <a:t>е</a:t>
            </a:r>
            <a:r>
              <a:rPr spc="-819" dirty="0">
                <a:solidFill>
                  <a:srgbClr val="CC0000"/>
                </a:solidFill>
              </a:rPr>
              <a:t>п</a:t>
            </a:r>
            <a:r>
              <a:rPr spc="-795" dirty="0">
                <a:solidFill>
                  <a:srgbClr val="CC0000"/>
                </a:solidFill>
              </a:rPr>
              <a:t>и</a:t>
            </a:r>
            <a:r>
              <a:rPr spc="-1000" dirty="0">
                <a:solidFill>
                  <a:srgbClr val="CC0000"/>
                </a:solidFill>
              </a:rPr>
              <a:t>т</a:t>
            </a:r>
            <a:r>
              <a:rPr spc="-869" dirty="0">
                <a:solidFill>
                  <a:srgbClr val="CC0000"/>
                </a:solidFill>
              </a:rPr>
              <a:t>е</a:t>
            </a:r>
            <a:r>
              <a:rPr spc="-745" dirty="0">
                <a:solidFill>
                  <a:srgbClr val="CC0000"/>
                </a:solidFill>
              </a:rPr>
              <a:t>л</a:t>
            </a:r>
            <a:r>
              <a:rPr spc="-810" dirty="0">
                <a:solidFill>
                  <a:srgbClr val="CC0000"/>
                </a:solidFill>
              </a:rPr>
              <a:t>а</a:t>
            </a:r>
            <a:r>
              <a:rPr dirty="0"/>
              <a:t>,</a:t>
            </a:r>
            <a:r>
              <a:rPr spc="5" dirty="0"/>
              <a:t> </a:t>
            </a:r>
            <a:r>
              <a:rPr spc="-810" dirty="0">
                <a:solidFill>
                  <a:srgbClr val="CC0000"/>
                </a:solidFill>
              </a:rPr>
              <a:t>б</a:t>
            </a:r>
            <a:r>
              <a:rPr spc="-830" dirty="0">
                <a:solidFill>
                  <a:srgbClr val="CC0000"/>
                </a:solidFill>
              </a:rPr>
              <a:t>а</a:t>
            </a:r>
            <a:r>
              <a:rPr spc="-975" dirty="0">
                <a:solidFill>
                  <a:srgbClr val="CC0000"/>
                </a:solidFill>
              </a:rPr>
              <a:t>з</a:t>
            </a:r>
            <a:r>
              <a:rPr spc="-785" dirty="0">
                <a:solidFill>
                  <a:srgbClr val="CC0000"/>
                </a:solidFill>
              </a:rPr>
              <a:t>а</a:t>
            </a:r>
            <a:r>
              <a:rPr spc="-770" dirty="0">
                <a:solidFill>
                  <a:srgbClr val="CC0000"/>
                </a:solidFill>
              </a:rPr>
              <a:t>л</a:t>
            </a:r>
            <a:r>
              <a:rPr spc="-810" dirty="0">
                <a:solidFill>
                  <a:srgbClr val="CC0000"/>
                </a:solidFill>
              </a:rPr>
              <a:t>н</a:t>
            </a:r>
            <a:r>
              <a:rPr spc="-415" dirty="0">
                <a:solidFill>
                  <a:srgbClr val="CC0000"/>
                </a:solidFill>
              </a:rPr>
              <a:t>е  </a:t>
            </a:r>
            <a:r>
              <a:rPr spc="-745" dirty="0">
                <a:solidFill>
                  <a:srgbClr val="CC0000"/>
                </a:solidFill>
              </a:rPr>
              <a:t>л</a:t>
            </a:r>
            <a:r>
              <a:rPr spc="-810" dirty="0">
                <a:solidFill>
                  <a:srgbClr val="CC0000"/>
                </a:solidFill>
              </a:rPr>
              <a:t>а</a:t>
            </a:r>
            <a:r>
              <a:rPr spc="-570" dirty="0">
                <a:solidFill>
                  <a:srgbClr val="CC0000"/>
                </a:solidFill>
              </a:rPr>
              <a:t>м</a:t>
            </a:r>
            <a:r>
              <a:rPr spc="-800" dirty="0">
                <a:solidFill>
                  <a:srgbClr val="CC0000"/>
                </a:solidFill>
              </a:rPr>
              <a:t>ине</a:t>
            </a:r>
            <a:r>
              <a:rPr spc="-5" dirty="0">
                <a:solidFill>
                  <a:srgbClr val="CC0000"/>
                </a:solidFill>
              </a:rPr>
              <a:t> </a:t>
            </a:r>
            <a:r>
              <a:rPr spc="-795" dirty="0"/>
              <a:t>и</a:t>
            </a:r>
            <a:r>
              <a:rPr spc="-10" dirty="0"/>
              <a:t> </a:t>
            </a:r>
            <a:r>
              <a:rPr spc="-1000" dirty="0">
                <a:solidFill>
                  <a:srgbClr val="CC0000"/>
                </a:solidFill>
              </a:rPr>
              <a:t>т</a:t>
            </a:r>
            <a:r>
              <a:rPr spc="-810" dirty="0">
                <a:solidFill>
                  <a:srgbClr val="CC0000"/>
                </a:solidFill>
              </a:rPr>
              <a:t>ан</a:t>
            </a:r>
            <a:r>
              <a:rPr spc="-990" dirty="0">
                <a:solidFill>
                  <a:srgbClr val="CC0000"/>
                </a:solidFill>
              </a:rPr>
              <a:t>к</a:t>
            </a:r>
            <a:r>
              <a:rPr spc="-810" dirty="0">
                <a:solidFill>
                  <a:srgbClr val="CC0000"/>
                </a:solidFill>
              </a:rPr>
              <a:t>о</a:t>
            </a:r>
            <a:r>
              <a:rPr spc="-1145" dirty="0">
                <a:solidFill>
                  <a:srgbClr val="CC0000"/>
                </a:solidFill>
              </a:rPr>
              <a:t>г</a:t>
            </a:r>
            <a:r>
              <a:rPr spc="5" dirty="0">
                <a:solidFill>
                  <a:srgbClr val="CC0000"/>
                </a:solidFill>
              </a:rPr>
              <a:t> </a:t>
            </a:r>
            <a:r>
              <a:rPr spc="-869" dirty="0">
                <a:solidFill>
                  <a:srgbClr val="CC0000"/>
                </a:solidFill>
              </a:rPr>
              <a:t>в</a:t>
            </a:r>
            <a:r>
              <a:rPr spc="-844" dirty="0">
                <a:solidFill>
                  <a:srgbClr val="CC0000"/>
                </a:solidFill>
              </a:rPr>
              <a:t>е</a:t>
            </a:r>
            <a:r>
              <a:rPr spc="-885" dirty="0">
                <a:solidFill>
                  <a:srgbClr val="CC0000"/>
                </a:solidFill>
              </a:rPr>
              <a:t>зи</a:t>
            </a:r>
            <a:r>
              <a:rPr spc="-825" dirty="0">
                <a:solidFill>
                  <a:srgbClr val="CC0000"/>
                </a:solidFill>
              </a:rPr>
              <a:t>вн</a:t>
            </a:r>
            <a:r>
              <a:rPr spc="-810" dirty="0">
                <a:solidFill>
                  <a:srgbClr val="CC0000"/>
                </a:solidFill>
              </a:rPr>
              <a:t>о</a:t>
            </a:r>
            <a:r>
              <a:rPr spc="-1145" dirty="0">
                <a:solidFill>
                  <a:srgbClr val="CC0000"/>
                </a:solidFill>
              </a:rPr>
              <a:t>г</a:t>
            </a:r>
            <a:r>
              <a:rPr spc="5" dirty="0">
                <a:solidFill>
                  <a:srgbClr val="CC0000"/>
                </a:solidFill>
              </a:rPr>
              <a:t> </a:t>
            </a:r>
            <a:r>
              <a:rPr spc="-930" dirty="0">
                <a:solidFill>
                  <a:srgbClr val="CC0000"/>
                </a:solidFill>
              </a:rPr>
              <a:t>тки</a:t>
            </a:r>
            <a:r>
              <a:rPr spc="-869" dirty="0">
                <a:solidFill>
                  <a:srgbClr val="CC0000"/>
                </a:solidFill>
              </a:rPr>
              <a:t>в</a:t>
            </a:r>
            <a:r>
              <a:rPr spc="-800" dirty="0">
                <a:solidFill>
                  <a:srgbClr val="CC0000"/>
                </a:solidFill>
              </a:rPr>
              <a:t>а</a:t>
            </a:r>
            <a:r>
              <a:rPr dirty="0"/>
              <a:t>.</a:t>
            </a:r>
          </a:p>
          <a:p>
            <a:pPr marL="355600" marR="5080" indent="-342900">
              <a:lnSpc>
                <a:spcPct val="12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pc="-600" dirty="0"/>
              <a:t>В</a:t>
            </a:r>
            <a:r>
              <a:rPr spc="-844" dirty="0"/>
              <a:t>е</a:t>
            </a:r>
            <a:r>
              <a:rPr spc="-975" dirty="0"/>
              <a:t>з</a:t>
            </a:r>
            <a:r>
              <a:rPr spc="-795" dirty="0"/>
              <a:t>и</a:t>
            </a:r>
            <a:r>
              <a:rPr spc="-869" dirty="0"/>
              <a:t>в</a:t>
            </a:r>
            <a:r>
              <a:rPr spc="-800" dirty="0"/>
              <a:t>о</a:t>
            </a:r>
            <a:r>
              <a:rPr spc="-5" dirty="0"/>
              <a:t> </a:t>
            </a:r>
            <a:r>
              <a:rPr spc="-825" dirty="0"/>
              <a:t>о</a:t>
            </a:r>
            <a:r>
              <a:rPr spc="-819" dirty="0"/>
              <a:t>п</a:t>
            </a:r>
            <a:r>
              <a:rPr spc="-810" dirty="0"/>
              <a:t>н</a:t>
            </a:r>
            <a:r>
              <a:rPr spc="-860" dirty="0"/>
              <a:t>а</a:t>
            </a:r>
            <a:r>
              <a:rPr spc="-855" dirty="0"/>
              <a:t>с</a:t>
            </a:r>
            <a:r>
              <a:rPr spc="-1000" dirty="0"/>
              <a:t>т</a:t>
            </a:r>
            <a:r>
              <a:rPr spc="-985" dirty="0"/>
              <a:t>о</a:t>
            </a:r>
            <a:r>
              <a:rPr spc="-975" dirty="0"/>
              <a:t>г</a:t>
            </a:r>
            <a:r>
              <a:rPr spc="15" dirty="0"/>
              <a:t> </a:t>
            </a:r>
            <a:r>
              <a:rPr spc="-745" dirty="0"/>
              <a:t>л</a:t>
            </a:r>
            <a:r>
              <a:rPr spc="-835" dirty="0"/>
              <a:t>а</a:t>
            </a:r>
            <a:r>
              <a:rPr spc="-825" dirty="0"/>
              <a:t>в</a:t>
            </a:r>
            <a:r>
              <a:rPr spc="-795" dirty="0"/>
              <a:t>и</a:t>
            </a:r>
            <a:r>
              <a:rPr spc="-810" dirty="0"/>
              <a:t>р</a:t>
            </a:r>
            <a:r>
              <a:rPr spc="-800" dirty="0"/>
              <a:t>и</a:t>
            </a:r>
            <a:r>
              <a:rPr spc="-810" dirty="0"/>
              <a:t>н</a:t>
            </a:r>
            <a:r>
              <a:rPr spc="-1000" dirty="0"/>
              <a:t>т</a:t>
            </a:r>
            <a:r>
              <a:rPr spc="-415" dirty="0"/>
              <a:t>а  </a:t>
            </a:r>
            <a:r>
              <a:rPr spc="-785" dirty="0"/>
              <a:t>фиксирано</a:t>
            </a:r>
            <a:r>
              <a:rPr spc="-15" dirty="0"/>
              <a:t> </a:t>
            </a:r>
            <a:r>
              <a:rPr spc="-1105" dirty="0"/>
              <a:t>је</a:t>
            </a:r>
            <a:r>
              <a:rPr spc="-5" dirty="0"/>
              <a:t> </a:t>
            </a:r>
            <a:r>
              <a:rPr spc="-890" dirty="0"/>
              <a:t>за</a:t>
            </a:r>
            <a:r>
              <a:rPr spc="-5" dirty="0"/>
              <a:t> </a:t>
            </a:r>
            <a:r>
              <a:rPr spc="-850" dirty="0"/>
              <a:t>периост</a:t>
            </a:r>
            <a:r>
              <a:rPr spc="5" dirty="0"/>
              <a:t> </a:t>
            </a:r>
            <a:r>
              <a:rPr spc="-844" dirty="0"/>
              <a:t>коштаног </a:t>
            </a:r>
            <a:r>
              <a:rPr spc="-484" dirty="0"/>
              <a:t> </a:t>
            </a:r>
            <a:r>
              <a:rPr spc="-745" dirty="0"/>
              <a:t>л</a:t>
            </a:r>
            <a:r>
              <a:rPr spc="-835" dirty="0"/>
              <a:t>а</a:t>
            </a:r>
            <a:r>
              <a:rPr spc="-825" dirty="0"/>
              <a:t>в</a:t>
            </a:r>
            <a:r>
              <a:rPr spc="-795" dirty="0"/>
              <a:t>и</a:t>
            </a:r>
            <a:r>
              <a:rPr spc="-810" dirty="0"/>
              <a:t>р</a:t>
            </a:r>
            <a:r>
              <a:rPr spc="-800" dirty="0"/>
              <a:t>и</a:t>
            </a:r>
            <a:r>
              <a:rPr spc="-810" dirty="0"/>
              <a:t>н</a:t>
            </a:r>
            <a:r>
              <a:rPr spc="-1000" dirty="0"/>
              <a:t>т</a:t>
            </a:r>
            <a:r>
              <a:rPr spc="-800" dirty="0"/>
              <a:t>а</a:t>
            </a:r>
            <a:r>
              <a:rPr spc="-15" dirty="0"/>
              <a:t> </a:t>
            </a:r>
            <a:r>
              <a:rPr b="1" spc="-35" dirty="0">
                <a:latin typeface="Arial"/>
                <a:cs typeface="Arial"/>
              </a:rPr>
              <a:t>т</a:t>
            </a:r>
            <a:r>
              <a:rPr b="1" dirty="0">
                <a:latin typeface="Arial"/>
                <a:cs typeface="Arial"/>
              </a:rPr>
              <a:t>р</a:t>
            </a:r>
            <a:r>
              <a:rPr b="1" spc="-10" dirty="0">
                <a:latin typeface="Arial"/>
                <a:cs typeface="Arial"/>
              </a:rPr>
              <a:t>а</a:t>
            </a:r>
            <a:r>
              <a:rPr b="1" dirty="0">
                <a:latin typeface="Arial"/>
                <a:cs typeface="Arial"/>
              </a:rPr>
              <a:t>б</a:t>
            </a:r>
            <a:r>
              <a:rPr b="1" spc="-10" dirty="0">
                <a:latin typeface="Arial"/>
                <a:cs typeface="Arial"/>
              </a:rPr>
              <a:t>е</a:t>
            </a:r>
            <a:r>
              <a:rPr b="1" spc="-5" dirty="0">
                <a:latin typeface="Arial"/>
                <a:cs typeface="Arial"/>
              </a:rPr>
              <a:t>к</a:t>
            </a:r>
            <a:r>
              <a:rPr b="1" spc="-45" dirty="0">
                <a:latin typeface="Arial"/>
                <a:cs typeface="Arial"/>
              </a:rPr>
              <a:t>у</a:t>
            </a:r>
            <a:r>
              <a:rPr b="1" spc="-5" dirty="0">
                <a:latin typeface="Arial"/>
                <a:cs typeface="Arial"/>
              </a:rPr>
              <a:t>л</a:t>
            </a:r>
            <a:r>
              <a:rPr b="1" spc="-10" dirty="0">
                <a:latin typeface="Arial"/>
                <a:cs typeface="Arial"/>
              </a:rPr>
              <a:t>а</a:t>
            </a:r>
            <a:r>
              <a:rPr b="1" spc="-15" dirty="0">
                <a:latin typeface="Arial"/>
                <a:cs typeface="Arial"/>
              </a:rPr>
              <a:t>м</a:t>
            </a:r>
            <a:r>
              <a:rPr b="1" dirty="0">
                <a:latin typeface="Arial"/>
                <a:cs typeface="Arial"/>
              </a:rPr>
              <a:t>а</a:t>
            </a:r>
            <a:r>
              <a:rPr b="1" spc="50" dirty="0">
                <a:latin typeface="Arial"/>
                <a:cs typeface="Arial"/>
              </a:rPr>
              <a:t> </a:t>
            </a:r>
            <a:r>
              <a:rPr dirty="0"/>
              <a:t>(</a:t>
            </a:r>
            <a:r>
              <a:rPr spc="-900" dirty="0"/>
              <a:t>с</a:t>
            </a:r>
            <a:r>
              <a:rPr spc="-785" dirty="0"/>
              <a:t>а</a:t>
            </a:r>
            <a:r>
              <a:rPr spc="-770" dirty="0"/>
              <a:t>д</a:t>
            </a:r>
            <a:r>
              <a:rPr spc="-710" dirty="0"/>
              <a:t>р</a:t>
            </a:r>
            <a:r>
              <a:rPr spc="-705" dirty="0"/>
              <a:t>ж</a:t>
            </a:r>
            <a:r>
              <a:rPr spc="-415" dirty="0"/>
              <a:t>е  </a:t>
            </a:r>
            <a:r>
              <a:rPr spc="-1015" dirty="0"/>
              <a:t>к</a:t>
            </a:r>
            <a:r>
              <a:rPr spc="-835" dirty="0"/>
              <a:t>р</a:t>
            </a:r>
            <a:r>
              <a:rPr spc="-825" dirty="0"/>
              <a:t>в</a:t>
            </a:r>
            <a:r>
              <a:rPr spc="-810" dirty="0"/>
              <a:t>н</a:t>
            </a:r>
            <a:r>
              <a:rPr spc="-800" dirty="0"/>
              <a:t>е</a:t>
            </a:r>
            <a:r>
              <a:rPr spc="-5" dirty="0"/>
              <a:t> </a:t>
            </a:r>
            <a:r>
              <a:rPr spc="-900" dirty="0"/>
              <a:t>с</a:t>
            </a:r>
            <a:r>
              <a:rPr spc="-985" dirty="0"/>
              <a:t>у</a:t>
            </a:r>
            <a:r>
              <a:rPr spc="-745" dirty="0"/>
              <a:t>д</a:t>
            </a:r>
            <a:r>
              <a:rPr spc="-835" dirty="0"/>
              <a:t>о</a:t>
            </a:r>
            <a:r>
              <a:rPr spc="-850" dirty="0"/>
              <a:t>в</a:t>
            </a:r>
            <a:r>
              <a:rPr spc="-800" dirty="0"/>
              <a:t>е</a:t>
            </a:r>
            <a:r>
              <a:rPr spc="30" dirty="0"/>
              <a:t> </a:t>
            </a:r>
            <a:r>
              <a:rPr spc="-825" dirty="0"/>
              <a:t>о</a:t>
            </a:r>
            <a:r>
              <a:rPr spc="-819" dirty="0"/>
              <a:t>п</a:t>
            </a:r>
            <a:r>
              <a:rPr spc="-810" dirty="0"/>
              <a:t>н</a:t>
            </a:r>
            <a:r>
              <a:rPr spc="-860" dirty="0"/>
              <a:t>а</a:t>
            </a:r>
            <a:r>
              <a:rPr spc="-855" dirty="0"/>
              <a:t>с</a:t>
            </a:r>
            <a:r>
              <a:rPr spc="-1000" dirty="0"/>
              <a:t>т</a:t>
            </a:r>
            <a:r>
              <a:rPr spc="-985" dirty="0"/>
              <a:t>о</a:t>
            </a:r>
            <a:r>
              <a:rPr spc="-975" dirty="0"/>
              <a:t>г</a:t>
            </a:r>
            <a:r>
              <a:rPr spc="15" dirty="0"/>
              <a:t> </a:t>
            </a:r>
            <a:r>
              <a:rPr spc="-745" dirty="0"/>
              <a:t>л</a:t>
            </a:r>
            <a:r>
              <a:rPr spc="-835" dirty="0"/>
              <a:t>а</a:t>
            </a:r>
            <a:r>
              <a:rPr spc="-825" dirty="0"/>
              <a:t>в</a:t>
            </a:r>
            <a:r>
              <a:rPr spc="-795" dirty="0"/>
              <a:t>и</a:t>
            </a:r>
            <a:r>
              <a:rPr spc="-810" dirty="0"/>
              <a:t>р</a:t>
            </a:r>
            <a:r>
              <a:rPr spc="-800" dirty="0"/>
              <a:t>и</a:t>
            </a:r>
            <a:r>
              <a:rPr spc="-810" dirty="0"/>
              <a:t>н</a:t>
            </a:r>
            <a:r>
              <a:rPr spc="-1000" dirty="0"/>
              <a:t>т</a:t>
            </a:r>
            <a:r>
              <a:rPr spc="-409" dirty="0"/>
              <a:t>а)</a:t>
            </a:r>
          </a:p>
          <a:p>
            <a:pPr marL="355600" marR="144145" indent="-342900">
              <a:lnSpc>
                <a:spcPct val="120000"/>
              </a:lnSpc>
              <a:spcBef>
                <a:spcPts val="430"/>
              </a:spcBef>
              <a:buChar char="•"/>
              <a:tabLst>
                <a:tab pos="354965" algn="l"/>
                <a:tab pos="355600" algn="l"/>
              </a:tabLst>
            </a:pPr>
            <a:r>
              <a:rPr spc="-509" dirty="0"/>
              <a:t>Н</a:t>
            </a:r>
            <a:r>
              <a:rPr spc="-800" dirty="0"/>
              <a:t>а</a:t>
            </a:r>
            <a:r>
              <a:rPr spc="-5" dirty="0"/>
              <a:t> </a:t>
            </a:r>
            <a:r>
              <a:rPr spc="-835" dirty="0"/>
              <a:t>п</a:t>
            </a:r>
            <a:r>
              <a:rPr spc="-1110" dirty="0"/>
              <a:t>о</a:t>
            </a:r>
            <a:r>
              <a:rPr spc="-1105" dirty="0"/>
              <a:t>ј</a:t>
            </a:r>
            <a:r>
              <a:rPr spc="-844" dirty="0"/>
              <a:t>е</a:t>
            </a:r>
            <a:r>
              <a:rPr spc="-745" dirty="0"/>
              <a:t>д</a:t>
            </a:r>
            <a:r>
              <a:rPr spc="-795" dirty="0"/>
              <a:t>и</a:t>
            </a:r>
            <a:r>
              <a:rPr spc="-810" dirty="0"/>
              <a:t>н</a:t>
            </a:r>
            <a:r>
              <a:rPr spc="-795" dirty="0"/>
              <a:t>и</a:t>
            </a:r>
            <a:r>
              <a:rPr spc="-565" dirty="0"/>
              <a:t>м</a:t>
            </a:r>
            <a:r>
              <a:rPr dirty="0"/>
              <a:t> </a:t>
            </a:r>
            <a:r>
              <a:rPr spc="-570" dirty="0"/>
              <a:t>м</a:t>
            </a:r>
            <a:r>
              <a:rPr spc="-860" dirty="0"/>
              <a:t>е</a:t>
            </a:r>
            <a:r>
              <a:rPr spc="-855" dirty="0"/>
              <a:t>с</a:t>
            </a:r>
            <a:r>
              <a:rPr spc="-980" dirty="0"/>
              <a:t>т</a:t>
            </a:r>
            <a:r>
              <a:rPr spc="-795" dirty="0"/>
              <a:t>и</a:t>
            </a:r>
            <a:r>
              <a:rPr spc="-570" dirty="0"/>
              <a:t>м</a:t>
            </a:r>
            <a:r>
              <a:rPr spc="-800" dirty="0"/>
              <a:t>а</a:t>
            </a:r>
            <a:r>
              <a:rPr spc="-15" dirty="0"/>
              <a:t> </a:t>
            </a:r>
            <a:r>
              <a:rPr spc="-900" dirty="0"/>
              <a:t>у</a:t>
            </a:r>
            <a:r>
              <a:rPr dirty="0"/>
              <a:t> </a:t>
            </a:r>
            <a:r>
              <a:rPr spc="-825" dirty="0"/>
              <a:t>е</a:t>
            </a:r>
            <a:r>
              <a:rPr spc="-819" dirty="0"/>
              <a:t>п</a:t>
            </a:r>
            <a:r>
              <a:rPr spc="-795" dirty="0"/>
              <a:t>и</a:t>
            </a:r>
            <a:r>
              <a:rPr spc="-1000" dirty="0"/>
              <a:t>т</a:t>
            </a:r>
            <a:r>
              <a:rPr spc="-869" dirty="0"/>
              <a:t>е</a:t>
            </a:r>
            <a:r>
              <a:rPr spc="-745" dirty="0"/>
              <a:t>л</a:t>
            </a:r>
            <a:r>
              <a:rPr spc="-470" dirty="0"/>
              <a:t>у  </a:t>
            </a:r>
            <a:r>
              <a:rPr spc="-810" dirty="0"/>
              <a:t>н</a:t>
            </a:r>
            <a:r>
              <a:rPr spc="-785" dirty="0"/>
              <a:t>а</a:t>
            </a:r>
            <a:r>
              <a:rPr spc="-770" dirty="0"/>
              <a:t>л</a:t>
            </a:r>
            <a:r>
              <a:rPr spc="-830" dirty="0"/>
              <a:t>а</a:t>
            </a:r>
            <a:r>
              <a:rPr spc="-975" dirty="0"/>
              <a:t>з</a:t>
            </a:r>
            <a:r>
              <a:rPr spc="-795" dirty="0"/>
              <a:t>и</a:t>
            </a:r>
            <a:r>
              <a:rPr spc="5" dirty="0"/>
              <a:t> </a:t>
            </a:r>
            <a:r>
              <a:rPr spc="-900" dirty="0"/>
              <a:t>с</a:t>
            </a:r>
            <a:r>
              <a:rPr spc="-800" dirty="0"/>
              <a:t>е</a:t>
            </a:r>
            <a:r>
              <a:rPr spc="-5" dirty="0"/>
              <a:t> </a:t>
            </a:r>
            <a:r>
              <a:rPr spc="-900" dirty="0"/>
              <a:t>с</a:t>
            </a:r>
            <a:r>
              <a:rPr spc="-835" dirty="0"/>
              <a:t>п</a:t>
            </a:r>
            <a:r>
              <a:rPr spc="-795" dirty="0"/>
              <a:t>е</a:t>
            </a:r>
            <a:r>
              <a:rPr spc="-790" dirty="0"/>
              <a:t>ц</a:t>
            </a:r>
            <a:r>
              <a:rPr spc="-795" dirty="0"/>
              <a:t>и</a:t>
            </a:r>
            <a:r>
              <a:rPr spc="-1410" dirty="0"/>
              <a:t>ј</a:t>
            </a:r>
            <a:r>
              <a:rPr spc="-785" dirty="0"/>
              <a:t>а</a:t>
            </a:r>
            <a:r>
              <a:rPr spc="-770" dirty="0"/>
              <a:t>л</a:t>
            </a:r>
            <a:r>
              <a:rPr spc="-810" dirty="0"/>
              <a:t>н</a:t>
            </a:r>
            <a:r>
              <a:rPr spc="-415" dirty="0"/>
              <a:t>о  </a:t>
            </a:r>
            <a:r>
              <a:rPr spc="-745" dirty="0"/>
              <a:t>д</a:t>
            </a:r>
            <a:r>
              <a:rPr spc="-795" dirty="0"/>
              <a:t>и</a:t>
            </a:r>
            <a:r>
              <a:rPr spc="-710" dirty="0"/>
              <a:t>фере</a:t>
            </a:r>
            <a:r>
              <a:rPr spc="-705" dirty="0"/>
              <a:t>н</a:t>
            </a:r>
            <a:r>
              <a:rPr spc="-770" dirty="0"/>
              <a:t>ц</a:t>
            </a:r>
            <a:r>
              <a:rPr spc="-795" dirty="0"/>
              <a:t>и</a:t>
            </a:r>
            <a:r>
              <a:rPr spc="-815" dirty="0"/>
              <a:t>ра</a:t>
            </a:r>
            <a:r>
              <a:rPr spc="-805" dirty="0"/>
              <a:t>н</a:t>
            </a:r>
            <a:r>
              <a:rPr spc="-795" dirty="0"/>
              <a:t>и</a:t>
            </a:r>
            <a:r>
              <a:rPr spc="-5" dirty="0"/>
              <a:t> </a:t>
            </a:r>
            <a:r>
              <a:rPr spc="-810" dirty="0">
                <a:solidFill>
                  <a:srgbClr val="CC0000"/>
                </a:solidFill>
              </a:rPr>
              <a:t>н</a:t>
            </a:r>
            <a:r>
              <a:rPr spc="-830" dirty="0">
                <a:solidFill>
                  <a:srgbClr val="CC0000"/>
                </a:solidFill>
              </a:rPr>
              <a:t>е</a:t>
            </a:r>
            <a:r>
              <a:rPr spc="-950" dirty="0">
                <a:solidFill>
                  <a:srgbClr val="CC0000"/>
                </a:solidFill>
              </a:rPr>
              <a:t>у</a:t>
            </a:r>
            <a:r>
              <a:rPr spc="-819" dirty="0">
                <a:solidFill>
                  <a:srgbClr val="CC0000"/>
                </a:solidFill>
              </a:rPr>
              <a:t>рое</a:t>
            </a:r>
            <a:r>
              <a:rPr spc="-815" dirty="0">
                <a:solidFill>
                  <a:srgbClr val="CC0000"/>
                </a:solidFill>
              </a:rPr>
              <a:t>п</a:t>
            </a:r>
            <a:r>
              <a:rPr spc="-795" dirty="0">
                <a:solidFill>
                  <a:srgbClr val="CC0000"/>
                </a:solidFill>
              </a:rPr>
              <a:t>и</a:t>
            </a:r>
            <a:r>
              <a:rPr spc="-1000" dirty="0">
                <a:solidFill>
                  <a:srgbClr val="CC0000"/>
                </a:solidFill>
              </a:rPr>
              <a:t>т</a:t>
            </a:r>
            <a:r>
              <a:rPr spc="-869" dirty="0">
                <a:solidFill>
                  <a:srgbClr val="CC0000"/>
                </a:solidFill>
              </a:rPr>
              <a:t>е</a:t>
            </a:r>
            <a:r>
              <a:rPr spc="-390" dirty="0">
                <a:solidFill>
                  <a:srgbClr val="CC0000"/>
                </a:solidFill>
              </a:rPr>
              <a:t>л  </a:t>
            </a:r>
            <a:r>
              <a:rPr dirty="0"/>
              <a:t>(</a:t>
            </a:r>
            <a:r>
              <a:rPr spc="-990" dirty="0"/>
              <a:t>к</a:t>
            </a:r>
            <a:r>
              <a:rPr spc="-1110" dirty="0"/>
              <a:t>о</a:t>
            </a:r>
            <a:r>
              <a:rPr spc="-1105" dirty="0"/>
              <a:t>ј</a:t>
            </a:r>
            <a:r>
              <a:rPr spc="-695" dirty="0"/>
              <a:t>е</a:t>
            </a:r>
            <a:r>
              <a:rPr spc="-685" dirty="0"/>
              <a:t>м</a:t>
            </a:r>
            <a:r>
              <a:rPr dirty="0"/>
              <a:t> </a:t>
            </a:r>
            <a:r>
              <a:rPr spc="-835" dirty="0"/>
              <a:t>п</a:t>
            </a:r>
            <a:r>
              <a:rPr spc="-810" dirty="0"/>
              <a:t>р</a:t>
            </a:r>
            <a:r>
              <a:rPr spc="-800" dirty="0"/>
              <a:t>и</a:t>
            </a:r>
            <a:r>
              <a:rPr spc="-900" dirty="0"/>
              <a:t>с</a:t>
            </a:r>
            <a:r>
              <a:rPr spc="-955" dirty="0"/>
              <a:t>т</a:t>
            </a:r>
            <a:r>
              <a:rPr spc="-925" dirty="0"/>
              <a:t>у</a:t>
            </a:r>
            <a:r>
              <a:rPr spc="-835" dirty="0"/>
              <a:t>п</a:t>
            </a:r>
            <a:r>
              <a:rPr spc="-1110" dirty="0"/>
              <a:t>а</a:t>
            </a:r>
            <a:r>
              <a:rPr spc="-1105" dirty="0"/>
              <a:t>ј</a:t>
            </a:r>
            <a:r>
              <a:rPr spc="-900" dirty="0"/>
              <a:t>у</a:t>
            </a:r>
            <a:r>
              <a:rPr spc="25" dirty="0"/>
              <a:t> </a:t>
            </a:r>
            <a:r>
              <a:rPr spc="-1145" dirty="0"/>
              <a:t>г</a:t>
            </a:r>
            <a:r>
              <a:rPr spc="-815" dirty="0"/>
              <a:t>ра</a:t>
            </a:r>
            <a:r>
              <a:rPr spc="-805" dirty="0"/>
              <a:t>н</a:t>
            </a:r>
            <a:r>
              <a:rPr spc="-415" dirty="0"/>
              <a:t>е  </a:t>
            </a:r>
            <a:r>
              <a:rPr spc="-869" dirty="0"/>
              <a:t>в</a:t>
            </a:r>
            <a:r>
              <a:rPr spc="-860" dirty="0"/>
              <a:t>е</a:t>
            </a:r>
            <a:r>
              <a:rPr spc="-855" dirty="0"/>
              <a:t>с</a:t>
            </a:r>
            <a:r>
              <a:rPr spc="-980" dirty="0"/>
              <a:t>т</a:t>
            </a:r>
            <a:r>
              <a:rPr spc="-795" dirty="0"/>
              <a:t>и</a:t>
            </a:r>
            <a:r>
              <a:rPr spc="-810" dirty="0"/>
              <a:t>б</a:t>
            </a:r>
            <a:r>
              <a:rPr spc="-960" dirty="0"/>
              <a:t>у</a:t>
            </a:r>
            <a:r>
              <a:rPr spc="-745" dirty="0"/>
              <a:t>л</a:t>
            </a:r>
            <a:r>
              <a:rPr spc="-815" dirty="0"/>
              <a:t>ар</a:t>
            </a:r>
            <a:r>
              <a:rPr spc="-805" dirty="0"/>
              <a:t>н</a:t>
            </a:r>
            <a:r>
              <a:rPr spc="-985" dirty="0"/>
              <a:t>о</a:t>
            </a:r>
            <a:r>
              <a:rPr spc="-975" dirty="0"/>
              <a:t>г</a:t>
            </a:r>
            <a:r>
              <a:rPr spc="30" dirty="0"/>
              <a:t> </a:t>
            </a:r>
            <a:r>
              <a:rPr spc="-605" dirty="0"/>
              <a:t>ж</a:t>
            </a:r>
            <a:r>
              <a:rPr spc="-795" dirty="0"/>
              <a:t>и</a:t>
            </a:r>
            <a:r>
              <a:rPr spc="-844" dirty="0"/>
              <a:t>в</a:t>
            </a:r>
            <a:r>
              <a:rPr spc="-770" dirty="0"/>
              <a:t>ц</a:t>
            </a:r>
            <a:r>
              <a:rPr spc="-610" dirty="0"/>
              <a:t>а</a:t>
            </a:r>
            <a:r>
              <a:rPr spc="-200" dirty="0"/>
              <a:t>)</a:t>
            </a:r>
            <a:r>
              <a:rPr spc="-20" dirty="0"/>
              <a:t> </a:t>
            </a:r>
            <a:r>
              <a:rPr spc="-5" dirty="0"/>
              <a:t>–  </a:t>
            </a:r>
            <a:r>
              <a:rPr spc="-810" dirty="0">
                <a:solidFill>
                  <a:srgbClr val="CC0000"/>
                </a:solidFill>
              </a:rPr>
              <a:t>н</a:t>
            </a:r>
            <a:r>
              <a:rPr spc="-830" dirty="0">
                <a:solidFill>
                  <a:srgbClr val="CC0000"/>
                </a:solidFill>
              </a:rPr>
              <a:t>е</a:t>
            </a:r>
            <a:r>
              <a:rPr spc="-950" dirty="0">
                <a:solidFill>
                  <a:srgbClr val="CC0000"/>
                </a:solidFill>
              </a:rPr>
              <a:t>у</a:t>
            </a:r>
            <a:r>
              <a:rPr spc="-819" dirty="0">
                <a:solidFill>
                  <a:srgbClr val="CC0000"/>
                </a:solidFill>
              </a:rPr>
              <a:t>рое</a:t>
            </a:r>
            <a:r>
              <a:rPr spc="-815" dirty="0">
                <a:solidFill>
                  <a:srgbClr val="CC0000"/>
                </a:solidFill>
              </a:rPr>
              <a:t>п</a:t>
            </a:r>
            <a:r>
              <a:rPr spc="-795" dirty="0">
                <a:solidFill>
                  <a:srgbClr val="CC0000"/>
                </a:solidFill>
              </a:rPr>
              <a:t>и</a:t>
            </a:r>
            <a:r>
              <a:rPr spc="-1000" dirty="0">
                <a:solidFill>
                  <a:srgbClr val="CC0000"/>
                </a:solidFill>
              </a:rPr>
              <a:t>т</a:t>
            </a:r>
            <a:r>
              <a:rPr spc="-869" dirty="0">
                <a:solidFill>
                  <a:srgbClr val="CC0000"/>
                </a:solidFill>
              </a:rPr>
              <a:t>е</a:t>
            </a:r>
            <a:r>
              <a:rPr spc="-745" dirty="0">
                <a:solidFill>
                  <a:srgbClr val="CC0000"/>
                </a:solidFill>
              </a:rPr>
              <a:t>л</a:t>
            </a:r>
            <a:r>
              <a:rPr spc="-810" dirty="0">
                <a:solidFill>
                  <a:srgbClr val="CC0000"/>
                </a:solidFill>
              </a:rPr>
              <a:t>н</a:t>
            </a:r>
            <a:r>
              <a:rPr spc="-800" dirty="0">
                <a:solidFill>
                  <a:srgbClr val="CC0000"/>
                </a:solidFill>
              </a:rPr>
              <a:t>а</a:t>
            </a:r>
            <a:r>
              <a:rPr spc="45" dirty="0">
                <a:solidFill>
                  <a:srgbClr val="CC0000"/>
                </a:solidFill>
              </a:rPr>
              <a:t> </a:t>
            </a:r>
            <a:r>
              <a:rPr spc="-835" dirty="0">
                <a:solidFill>
                  <a:srgbClr val="CC0000"/>
                </a:solidFill>
              </a:rPr>
              <a:t>п</a:t>
            </a:r>
            <a:r>
              <a:rPr spc="-495" dirty="0">
                <a:solidFill>
                  <a:srgbClr val="CC0000"/>
                </a:solidFill>
              </a:rPr>
              <a:t>о</a:t>
            </a:r>
            <a:r>
              <a:rPr spc="-484" dirty="0">
                <a:solidFill>
                  <a:srgbClr val="CC0000"/>
                </a:solidFill>
              </a:rPr>
              <a:t>љ</a:t>
            </a:r>
            <a:r>
              <a:rPr spc="-810" dirty="0">
                <a:solidFill>
                  <a:srgbClr val="CC0000"/>
                </a:solidFill>
              </a:rPr>
              <a:t>а</a:t>
            </a:r>
            <a:r>
              <a:rPr dirty="0"/>
              <a:t>.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8200" y="1704987"/>
            <a:ext cx="4114799" cy="287653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638675" y="1695450"/>
            <a:ext cx="4124325" cy="2886075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120015" rIns="0" bIns="0" rtlCol="0">
            <a:spAutoFit/>
          </a:bodyPr>
          <a:lstStyle/>
          <a:p>
            <a:pPr marR="102870" algn="r">
              <a:lnSpc>
                <a:spcPct val="100000"/>
              </a:lnSpc>
              <a:spcBef>
                <a:spcPts val="945"/>
              </a:spcBef>
            </a:pPr>
            <a:r>
              <a:rPr sz="10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3"/>
              </a:rPr>
              <a:t>aquaticpath.umd.edu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22177" y="4824348"/>
            <a:ext cx="3710304" cy="1733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0"/>
              </a:spcBef>
            </a:pPr>
            <a:r>
              <a:rPr sz="1400" b="1" spc="-15" dirty="0">
                <a:solidFill>
                  <a:srgbClr val="C0504D"/>
                </a:solidFill>
                <a:latin typeface="Arial"/>
                <a:cs typeface="Arial"/>
              </a:rPr>
              <a:t>Ампула</a:t>
            </a:r>
            <a:r>
              <a:rPr sz="1400" b="1" spc="45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C0504D"/>
                </a:solidFill>
                <a:latin typeface="Arial"/>
                <a:cs typeface="Arial"/>
              </a:rPr>
              <a:t>поликружног</a:t>
            </a:r>
            <a:r>
              <a:rPr sz="1400" b="1" spc="15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канала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</a:t>
            </a:r>
            <a:r>
              <a:rPr sz="1400" spc="-4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1. </a:t>
            </a:r>
            <a:r>
              <a:rPr sz="1400" b="1" spc="5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sz="1400" spc="-620" dirty="0">
                <a:solidFill>
                  <a:srgbClr val="C0504D"/>
                </a:solidFill>
                <a:latin typeface="Arial MT"/>
                <a:cs typeface="Arial MT"/>
              </a:rPr>
              <a:t>н</a:t>
            </a:r>
            <a:r>
              <a:rPr sz="1400" spc="-635" dirty="0">
                <a:solidFill>
                  <a:srgbClr val="C0504D"/>
                </a:solidFill>
                <a:latin typeface="Arial MT"/>
                <a:cs typeface="Arial MT"/>
              </a:rPr>
              <a:t>е</a:t>
            </a:r>
            <a:r>
              <a:rPr sz="1400" spc="-730" dirty="0">
                <a:solidFill>
                  <a:srgbClr val="C0504D"/>
                </a:solidFill>
                <a:latin typeface="Arial MT"/>
                <a:cs typeface="Arial MT"/>
              </a:rPr>
              <a:t>у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ро</a:t>
            </a:r>
            <a:r>
              <a:rPr sz="1400" spc="-635" dirty="0">
                <a:solidFill>
                  <a:srgbClr val="C0504D"/>
                </a:solidFill>
                <a:latin typeface="Arial MT"/>
                <a:cs typeface="Arial MT"/>
              </a:rPr>
              <a:t>е</a:t>
            </a:r>
            <a:r>
              <a:rPr sz="1400" spc="-640" dirty="0">
                <a:solidFill>
                  <a:srgbClr val="C0504D"/>
                </a:solidFill>
                <a:latin typeface="Arial MT"/>
                <a:cs typeface="Arial MT"/>
              </a:rPr>
              <a:t>п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и</a:t>
            </a:r>
            <a:r>
              <a:rPr sz="1400" spc="-770" dirty="0">
                <a:solidFill>
                  <a:srgbClr val="C0504D"/>
                </a:solidFill>
                <a:latin typeface="Arial MT"/>
                <a:cs typeface="Arial MT"/>
              </a:rPr>
              <a:t>т</a:t>
            </a:r>
            <a:r>
              <a:rPr sz="1400" spc="-670" dirty="0">
                <a:solidFill>
                  <a:srgbClr val="C0504D"/>
                </a:solidFill>
                <a:latin typeface="Arial MT"/>
                <a:cs typeface="Arial MT"/>
              </a:rPr>
              <a:t>е</a:t>
            </a:r>
            <a:r>
              <a:rPr sz="1400" spc="-590" dirty="0">
                <a:solidFill>
                  <a:srgbClr val="C0504D"/>
                </a:solidFill>
                <a:latin typeface="Arial MT"/>
                <a:cs typeface="Arial MT"/>
              </a:rPr>
              <a:t>л</a:t>
            </a:r>
            <a:r>
              <a:rPr sz="1400" spc="-620" dirty="0">
                <a:solidFill>
                  <a:srgbClr val="C0504D"/>
                </a:solidFill>
                <a:latin typeface="Arial MT"/>
                <a:cs typeface="Arial MT"/>
              </a:rPr>
              <a:t>не</a:t>
            </a:r>
            <a:r>
              <a:rPr sz="1400" spc="-3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ћ</a:t>
            </a:r>
            <a:r>
              <a:rPr sz="1400" spc="-670" dirty="0">
                <a:solidFill>
                  <a:srgbClr val="C0504D"/>
                </a:solidFill>
                <a:latin typeface="Arial MT"/>
                <a:cs typeface="Arial MT"/>
              </a:rPr>
              <a:t>е</a:t>
            </a:r>
            <a:r>
              <a:rPr sz="1400" spc="-590" dirty="0">
                <a:solidFill>
                  <a:srgbClr val="C0504D"/>
                </a:solidFill>
                <a:latin typeface="Arial MT"/>
                <a:cs typeface="Arial MT"/>
              </a:rPr>
              <a:t>л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и</a:t>
            </a:r>
            <a:r>
              <a:rPr sz="1400" spc="-1095" dirty="0">
                <a:solidFill>
                  <a:srgbClr val="C0504D"/>
                </a:solidFill>
                <a:latin typeface="Arial MT"/>
                <a:cs typeface="Arial MT"/>
              </a:rPr>
              <a:t>ј</a:t>
            </a:r>
            <a:r>
              <a:rPr sz="1400" spc="-620" dirty="0">
                <a:solidFill>
                  <a:srgbClr val="C0504D"/>
                </a:solidFill>
                <a:latin typeface="Arial MT"/>
                <a:cs typeface="Arial MT"/>
              </a:rPr>
              <a:t>е</a:t>
            </a:r>
            <a:r>
              <a:rPr sz="1400" spc="-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95" dirty="0">
                <a:solidFill>
                  <a:srgbClr val="C0504D"/>
                </a:solidFill>
                <a:latin typeface="Arial MT"/>
                <a:cs typeface="Arial MT"/>
              </a:rPr>
              <a:t>с</a:t>
            </a:r>
            <a:r>
              <a:rPr sz="1400" spc="-620" dirty="0">
                <a:solidFill>
                  <a:srgbClr val="C0504D"/>
                </a:solidFill>
                <a:latin typeface="Arial MT"/>
                <a:cs typeface="Arial MT"/>
              </a:rPr>
              <a:t>а</a:t>
            </a:r>
            <a:r>
              <a:rPr sz="1400" spc="-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95" dirty="0">
                <a:solidFill>
                  <a:srgbClr val="C0504D"/>
                </a:solidFill>
                <a:latin typeface="Arial MT"/>
                <a:cs typeface="Arial MT"/>
              </a:rPr>
              <a:t>с</a:t>
            </a:r>
            <a:r>
              <a:rPr sz="1400" spc="-770" dirty="0">
                <a:solidFill>
                  <a:srgbClr val="C0504D"/>
                </a:solidFill>
                <a:latin typeface="Arial MT"/>
                <a:cs typeface="Arial MT"/>
              </a:rPr>
              <a:t>т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ерео</a:t>
            </a:r>
            <a:r>
              <a:rPr sz="1400" spc="-615" dirty="0">
                <a:solidFill>
                  <a:srgbClr val="C0504D"/>
                </a:solidFill>
                <a:latin typeface="Arial MT"/>
                <a:cs typeface="Arial MT"/>
              </a:rPr>
              <a:t>ц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и</a:t>
            </a:r>
            <a:r>
              <a:rPr sz="1400" spc="-590" dirty="0">
                <a:solidFill>
                  <a:srgbClr val="C0504D"/>
                </a:solidFill>
                <a:latin typeface="Arial MT"/>
                <a:cs typeface="Arial MT"/>
              </a:rPr>
              <a:t>л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и</a:t>
            </a:r>
            <a:r>
              <a:rPr sz="1400" spc="-1095" dirty="0">
                <a:solidFill>
                  <a:srgbClr val="C0504D"/>
                </a:solidFill>
                <a:latin typeface="Arial MT"/>
                <a:cs typeface="Arial MT"/>
              </a:rPr>
              <a:t>ј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а</a:t>
            </a:r>
            <a:r>
              <a:rPr sz="1400" spc="-440" dirty="0">
                <a:solidFill>
                  <a:srgbClr val="C0504D"/>
                </a:solidFill>
                <a:latin typeface="Arial MT"/>
                <a:cs typeface="Arial MT"/>
              </a:rPr>
              <a:t>м</a:t>
            </a:r>
            <a:r>
              <a:rPr sz="1400" spc="-490" dirty="0">
                <a:solidFill>
                  <a:srgbClr val="C0504D"/>
                </a:solidFill>
                <a:latin typeface="Arial MT"/>
                <a:cs typeface="Arial MT"/>
              </a:rPr>
              <a:t>а</a:t>
            </a:r>
            <a:r>
              <a:rPr sz="1400" spc="-135" dirty="0">
                <a:solidFill>
                  <a:srgbClr val="C0504D"/>
                </a:solidFill>
                <a:latin typeface="Arial MT"/>
                <a:cs typeface="Arial MT"/>
              </a:rPr>
              <a:t>;</a:t>
            </a:r>
            <a:r>
              <a:rPr sz="1400" spc="-3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2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  </a:t>
            </a:r>
            <a:r>
              <a:rPr sz="1400" spc="-645" dirty="0">
                <a:solidFill>
                  <a:srgbClr val="C0504D"/>
                </a:solidFill>
                <a:latin typeface="Arial MT"/>
                <a:cs typeface="Arial MT"/>
              </a:rPr>
              <a:t>п</a:t>
            </a:r>
            <a:r>
              <a:rPr sz="1400" spc="-660" dirty="0">
                <a:solidFill>
                  <a:srgbClr val="C0504D"/>
                </a:solidFill>
                <a:latin typeface="Arial MT"/>
                <a:cs typeface="Arial MT"/>
              </a:rPr>
              <a:t>о</a:t>
            </a:r>
            <a:r>
              <a:rPr sz="1400" spc="-760" dirty="0">
                <a:solidFill>
                  <a:srgbClr val="C0504D"/>
                </a:solidFill>
                <a:latin typeface="Arial MT"/>
                <a:cs typeface="Arial MT"/>
              </a:rPr>
              <a:t>т</a:t>
            </a:r>
            <a:r>
              <a:rPr sz="1400" spc="-645" dirty="0">
                <a:solidFill>
                  <a:srgbClr val="C0504D"/>
                </a:solidFill>
                <a:latin typeface="Arial MT"/>
                <a:cs typeface="Arial MT"/>
              </a:rPr>
              <a:t>п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о</a:t>
            </a:r>
            <a:r>
              <a:rPr sz="1400" spc="-630" dirty="0">
                <a:solidFill>
                  <a:srgbClr val="C0504D"/>
                </a:solidFill>
                <a:latin typeface="Arial MT"/>
                <a:cs typeface="Arial MT"/>
              </a:rPr>
              <a:t>р</a:t>
            </a:r>
            <a:r>
              <a:rPr sz="1400" spc="-620" dirty="0">
                <a:solidFill>
                  <a:srgbClr val="C0504D"/>
                </a:solidFill>
                <a:latin typeface="Arial MT"/>
                <a:cs typeface="Arial MT"/>
              </a:rPr>
              <a:t>не</a:t>
            </a:r>
            <a:r>
              <a:rPr sz="1400" spc="-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ћ</a:t>
            </a:r>
            <a:r>
              <a:rPr sz="1400" spc="-670" dirty="0">
                <a:solidFill>
                  <a:srgbClr val="C0504D"/>
                </a:solidFill>
                <a:latin typeface="Arial MT"/>
                <a:cs typeface="Arial MT"/>
              </a:rPr>
              <a:t>е</a:t>
            </a:r>
            <a:r>
              <a:rPr sz="1400" spc="-590" dirty="0">
                <a:solidFill>
                  <a:srgbClr val="C0504D"/>
                </a:solidFill>
                <a:latin typeface="Arial MT"/>
                <a:cs typeface="Arial MT"/>
              </a:rPr>
              <a:t>л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и</a:t>
            </a:r>
            <a:r>
              <a:rPr sz="1400" spc="-1095" dirty="0">
                <a:solidFill>
                  <a:srgbClr val="C0504D"/>
                </a:solidFill>
                <a:latin typeface="Arial MT"/>
                <a:cs typeface="Arial MT"/>
              </a:rPr>
              <a:t>ј</a:t>
            </a:r>
            <a:r>
              <a:rPr sz="1400" spc="-490" dirty="0">
                <a:solidFill>
                  <a:srgbClr val="C0504D"/>
                </a:solidFill>
                <a:latin typeface="Arial MT"/>
                <a:cs typeface="Arial MT"/>
              </a:rPr>
              <a:t>е</a:t>
            </a:r>
            <a:r>
              <a:rPr sz="1400" spc="-135" dirty="0">
                <a:solidFill>
                  <a:srgbClr val="C0504D"/>
                </a:solidFill>
                <a:latin typeface="Arial MT"/>
                <a:cs typeface="Arial MT"/>
              </a:rPr>
              <a:t>;</a:t>
            </a:r>
            <a:r>
              <a:rPr sz="14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3.</a:t>
            </a:r>
            <a:r>
              <a:rPr sz="1400" b="1" spc="-15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sz="1400" spc="-670" dirty="0">
                <a:solidFill>
                  <a:srgbClr val="C0504D"/>
                </a:solidFill>
                <a:latin typeface="Arial MT"/>
                <a:cs typeface="Arial MT"/>
              </a:rPr>
              <a:t>в</a:t>
            </a:r>
            <a:r>
              <a:rPr sz="1400" spc="-660" dirty="0">
                <a:solidFill>
                  <a:srgbClr val="C0504D"/>
                </a:solidFill>
                <a:latin typeface="Arial MT"/>
                <a:cs typeface="Arial MT"/>
              </a:rPr>
              <a:t>е</a:t>
            </a:r>
            <a:r>
              <a:rPr sz="1400" spc="-760" dirty="0">
                <a:solidFill>
                  <a:srgbClr val="C0504D"/>
                </a:solidFill>
                <a:latin typeface="Arial MT"/>
                <a:cs typeface="Arial MT"/>
              </a:rPr>
              <a:t>з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и</a:t>
            </a:r>
            <a:r>
              <a:rPr sz="1400" spc="-645" dirty="0">
                <a:solidFill>
                  <a:srgbClr val="C0504D"/>
                </a:solidFill>
                <a:latin typeface="Arial MT"/>
                <a:cs typeface="Arial MT"/>
              </a:rPr>
              <a:t>в</a:t>
            </a:r>
            <a:r>
              <a:rPr sz="1400" spc="-635" dirty="0">
                <a:solidFill>
                  <a:srgbClr val="C0504D"/>
                </a:solidFill>
                <a:latin typeface="Arial MT"/>
                <a:cs typeface="Arial MT"/>
              </a:rPr>
              <a:t>н</a:t>
            </a:r>
            <a:r>
              <a:rPr sz="1400" spc="-620" dirty="0">
                <a:solidFill>
                  <a:srgbClr val="C0504D"/>
                </a:solidFill>
                <a:latin typeface="Arial MT"/>
                <a:cs typeface="Arial MT"/>
              </a:rPr>
              <a:t>о</a:t>
            </a:r>
            <a:r>
              <a:rPr sz="14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760" dirty="0">
                <a:solidFill>
                  <a:srgbClr val="C0504D"/>
                </a:solidFill>
                <a:latin typeface="Arial MT"/>
                <a:cs typeface="Arial MT"/>
              </a:rPr>
              <a:t>т</a:t>
            </a:r>
            <a:r>
              <a:rPr sz="1400" spc="-795" dirty="0">
                <a:solidFill>
                  <a:srgbClr val="C0504D"/>
                </a:solidFill>
                <a:latin typeface="Arial MT"/>
                <a:cs typeface="Arial MT"/>
              </a:rPr>
              <a:t>к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и</a:t>
            </a:r>
            <a:r>
              <a:rPr sz="1400" spc="-670" dirty="0">
                <a:solidFill>
                  <a:srgbClr val="C0504D"/>
                </a:solidFill>
                <a:latin typeface="Arial MT"/>
                <a:cs typeface="Arial MT"/>
              </a:rPr>
              <a:t>в</a:t>
            </a:r>
            <a:r>
              <a:rPr sz="1400" spc="-620" dirty="0">
                <a:solidFill>
                  <a:srgbClr val="C0504D"/>
                </a:solidFill>
                <a:latin typeface="Arial MT"/>
                <a:cs typeface="Arial MT"/>
              </a:rPr>
              <a:t>о</a:t>
            </a:r>
            <a:r>
              <a:rPr sz="14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795" dirty="0">
                <a:solidFill>
                  <a:srgbClr val="C0504D"/>
                </a:solidFill>
                <a:latin typeface="Arial MT"/>
                <a:cs typeface="Arial MT"/>
              </a:rPr>
              <a:t>к</a:t>
            </a:r>
            <a:r>
              <a:rPr sz="1400" spc="-625" dirty="0">
                <a:solidFill>
                  <a:srgbClr val="C0504D"/>
                </a:solidFill>
                <a:latin typeface="Arial MT"/>
                <a:cs typeface="Arial MT"/>
              </a:rPr>
              <a:t>ри</a:t>
            </a:r>
            <a:r>
              <a:rPr sz="1400" spc="-695" dirty="0">
                <a:solidFill>
                  <a:srgbClr val="C0504D"/>
                </a:solidFill>
                <a:latin typeface="Arial MT"/>
                <a:cs typeface="Arial MT"/>
              </a:rPr>
              <a:t>с</a:t>
            </a:r>
            <a:r>
              <a:rPr sz="1400" spc="-770" dirty="0">
                <a:solidFill>
                  <a:srgbClr val="C0504D"/>
                </a:solidFill>
                <a:latin typeface="Arial MT"/>
                <a:cs typeface="Arial MT"/>
              </a:rPr>
              <a:t>т</a:t>
            </a:r>
            <a:r>
              <a:rPr sz="1400" spc="-325" dirty="0">
                <a:solidFill>
                  <a:srgbClr val="C0504D"/>
                </a:solidFill>
                <a:latin typeface="Arial MT"/>
                <a:cs typeface="Arial MT"/>
              </a:rPr>
              <a:t>е  </a:t>
            </a:r>
            <a:r>
              <a:rPr sz="1400" spc="-565" dirty="0">
                <a:solidFill>
                  <a:srgbClr val="C0504D"/>
                </a:solidFill>
                <a:latin typeface="Arial MT"/>
                <a:cs typeface="Arial MT"/>
              </a:rPr>
              <a:t>ампуларис;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4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 </a:t>
            </a:r>
            <a:r>
              <a:rPr sz="1400" spc="-665" dirty="0">
                <a:solidFill>
                  <a:srgbClr val="C0504D"/>
                </a:solidFill>
                <a:latin typeface="Arial MT"/>
                <a:cs typeface="Arial MT"/>
              </a:rPr>
              <a:t>крвни</a:t>
            </a:r>
            <a:r>
              <a:rPr sz="1400" spc="-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515" dirty="0">
                <a:solidFill>
                  <a:srgbClr val="C0504D"/>
                </a:solidFill>
                <a:latin typeface="Arial MT"/>
                <a:cs typeface="Arial MT"/>
              </a:rPr>
              <a:t>суд;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5. </a:t>
            </a:r>
            <a:r>
              <a:rPr sz="1400" spc="-665" dirty="0">
                <a:solidFill>
                  <a:srgbClr val="C0504D"/>
                </a:solidFill>
                <a:latin typeface="Arial MT"/>
                <a:cs typeface="Arial MT"/>
              </a:rPr>
              <a:t>отолитна </a:t>
            </a:r>
            <a:r>
              <a:rPr sz="1400" spc="-37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515" dirty="0">
                <a:solidFill>
                  <a:srgbClr val="C0504D"/>
                </a:solidFill>
                <a:latin typeface="Arial MT"/>
                <a:cs typeface="Arial MT"/>
              </a:rPr>
              <a:t>мембрана;</a:t>
            </a:r>
            <a:r>
              <a:rPr sz="1400" spc="-4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6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 </a:t>
            </a:r>
            <a:r>
              <a:rPr sz="1400" spc="-660" dirty="0">
                <a:solidFill>
                  <a:srgbClr val="C0504D"/>
                </a:solidFill>
                <a:latin typeface="Arial MT"/>
                <a:cs typeface="Arial MT"/>
              </a:rPr>
              <a:t>глобуларне</a:t>
            </a:r>
            <a:r>
              <a:rPr sz="14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55" dirty="0">
                <a:solidFill>
                  <a:srgbClr val="C0504D"/>
                </a:solidFill>
                <a:latin typeface="Arial MT"/>
                <a:cs typeface="Arial MT"/>
              </a:rPr>
              <a:t>сензорне</a:t>
            </a:r>
            <a:r>
              <a:rPr sz="1400" spc="-4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705" dirty="0">
                <a:solidFill>
                  <a:srgbClr val="C0504D"/>
                </a:solidFill>
                <a:latin typeface="Arial MT"/>
                <a:cs typeface="Arial MT"/>
              </a:rPr>
              <a:t>ћелије </a:t>
            </a:r>
            <a:r>
              <a:rPr sz="1400" spc="-37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45" dirty="0">
                <a:solidFill>
                  <a:srgbClr val="C0504D"/>
                </a:solidFill>
                <a:latin typeface="Arial MT"/>
                <a:cs typeface="Arial MT"/>
              </a:rPr>
              <a:t>ампуларног</a:t>
            </a:r>
            <a:r>
              <a:rPr sz="1400" spc="-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570" dirty="0">
                <a:solidFill>
                  <a:srgbClr val="C0504D"/>
                </a:solidFill>
                <a:latin typeface="Arial MT"/>
                <a:cs typeface="Arial MT"/>
              </a:rPr>
              <a:t>епитела;</a:t>
            </a:r>
            <a:r>
              <a:rPr sz="1400" spc="-2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7. </a:t>
            </a:r>
            <a:r>
              <a:rPr sz="1400" spc="-615" dirty="0">
                <a:solidFill>
                  <a:srgbClr val="C0504D"/>
                </a:solidFill>
                <a:latin typeface="Arial MT"/>
                <a:cs typeface="Arial MT"/>
              </a:rPr>
              <a:t>љуспасти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55" dirty="0">
                <a:solidFill>
                  <a:srgbClr val="C0504D"/>
                </a:solidFill>
                <a:latin typeface="Arial MT"/>
                <a:cs typeface="Arial MT"/>
              </a:rPr>
              <a:t>епител </a:t>
            </a:r>
            <a:r>
              <a:rPr sz="1400" spc="-37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525" dirty="0">
                <a:solidFill>
                  <a:srgbClr val="C0504D"/>
                </a:solidFill>
                <a:latin typeface="Arial MT"/>
                <a:cs typeface="Arial MT"/>
              </a:rPr>
              <a:t>ампуле;</a:t>
            </a:r>
            <a:r>
              <a:rPr sz="1400" spc="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8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</a:t>
            </a:r>
            <a:r>
              <a:rPr sz="1400" spc="-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05" dirty="0">
                <a:solidFill>
                  <a:srgbClr val="C0504D"/>
                </a:solidFill>
                <a:latin typeface="Arial MT"/>
                <a:cs typeface="Arial MT"/>
              </a:rPr>
              <a:t>лумен</a:t>
            </a:r>
            <a:r>
              <a:rPr sz="1400" spc="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530" dirty="0">
                <a:solidFill>
                  <a:srgbClr val="C0504D"/>
                </a:solidFill>
                <a:latin typeface="Arial MT"/>
                <a:cs typeface="Arial MT"/>
              </a:rPr>
              <a:t>ампуле;</a:t>
            </a:r>
            <a:r>
              <a:rPr sz="1400" spc="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9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</a:t>
            </a:r>
            <a:r>
              <a:rPr sz="14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60" dirty="0">
                <a:solidFill>
                  <a:srgbClr val="C0504D"/>
                </a:solidFill>
                <a:latin typeface="Arial MT"/>
                <a:cs typeface="Arial MT"/>
              </a:rPr>
              <a:t>везивно</a:t>
            </a:r>
            <a:r>
              <a:rPr sz="14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580" dirty="0">
                <a:solidFill>
                  <a:srgbClr val="C0504D"/>
                </a:solidFill>
                <a:latin typeface="Arial MT"/>
                <a:cs typeface="Arial MT"/>
              </a:rPr>
              <a:t>ткиво;</a:t>
            </a:r>
            <a:endParaRPr sz="14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10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</a:t>
            </a:r>
            <a:r>
              <a:rPr sz="1400" spc="-5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05" dirty="0">
                <a:solidFill>
                  <a:srgbClr val="C0504D"/>
                </a:solidFill>
                <a:latin typeface="Arial MT"/>
                <a:cs typeface="Arial MT"/>
              </a:rPr>
              <a:t>кост.</a:t>
            </a:r>
            <a:endParaRPr sz="14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38911" y="546925"/>
            <a:ext cx="72663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sr-Latn-RS" b="1" spc="-5" dirty="0" smtClean="0">
                <a:latin typeface="Arial"/>
                <a:cs typeface="Arial"/>
              </a:rPr>
              <a:t>E</a:t>
            </a:r>
            <a:r>
              <a:rPr b="1" spc="-5" dirty="0" err="1" smtClean="0">
                <a:latin typeface="Arial"/>
                <a:cs typeface="Arial"/>
              </a:rPr>
              <a:t>piglottis</a:t>
            </a:r>
            <a:endParaRPr b="1" spc="-5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468628"/>
            <a:ext cx="4161790" cy="4485843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355600" marR="5080" indent="-342900">
              <a:lnSpc>
                <a:spcPts val="2270"/>
              </a:lnSpc>
              <a:spcBef>
                <a:spcPts val="8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E</a:t>
            </a:r>
            <a:r>
              <a:rPr lang="en-US" dirty="0" err="1" smtClean="0">
                <a:solidFill>
                  <a:srgbClr val="FF0000"/>
                </a:solidFill>
                <a:latin typeface="Arial MT"/>
                <a:cs typeface="Arial MT"/>
              </a:rPr>
              <a:t>lastic</a:t>
            </a:r>
            <a:r>
              <a:rPr lang="en-US" dirty="0" smtClean="0">
                <a:solidFill>
                  <a:srgbClr val="FF0000"/>
                </a:solidFill>
                <a:latin typeface="Arial MT"/>
                <a:cs typeface="Arial MT"/>
              </a:rPr>
              <a:t> cartilage</a:t>
            </a: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lang="sr-Latn-RS" dirty="0" smtClean="0">
                <a:latin typeface="Arial MT"/>
                <a:cs typeface="Arial MT"/>
              </a:rPr>
              <a:t>froms the support </a:t>
            </a:r>
            <a:r>
              <a:rPr lang="en-US" dirty="0" smtClean="0">
                <a:latin typeface="Arial MT"/>
                <a:cs typeface="Arial MT"/>
              </a:rPr>
              <a:t>of </a:t>
            </a:r>
            <a:r>
              <a:rPr lang="en-US" dirty="0">
                <a:latin typeface="Arial MT"/>
                <a:cs typeface="Arial MT"/>
              </a:rPr>
              <a:t>the </a:t>
            </a:r>
            <a:r>
              <a:rPr lang="en-US" dirty="0" err="1" smtClean="0">
                <a:latin typeface="Arial MT"/>
                <a:cs typeface="Arial MT"/>
              </a:rPr>
              <a:t>epiglotti</a:t>
            </a:r>
            <a:r>
              <a:rPr lang="sr-Latn-RS" dirty="0" smtClean="0">
                <a:latin typeface="Arial MT"/>
                <a:cs typeface="Arial MT"/>
              </a:rPr>
              <a:t>s</a:t>
            </a:r>
            <a:r>
              <a:rPr lang="en-US" dirty="0" smtClean="0">
                <a:latin typeface="Arial MT"/>
                <a:cs typeface="Arial MT"/>
              </a:rPr>
              <a:t>.</a:t>
            </a:r>
            <a:endParaRPr lang="en-US" dirty="0">
              <a:latin typeface="Arial MT"/>
              <a:cs typeface="Arial MT"/>
            </a:endParaRPr>
          </a:p>
          <a:p>
            <a:pPr marL="355600" marR="5080" indent="-342900">
              <a:lnSpc>
                <a:spcPts val="2270"/>
              </a:lnSpc>
              <a:spcBef>
                <a:spcPts val="8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Cartilage is covered with mucous membrane on both sides.</a:t>
            </a:r>
          </a:p>
          <a:p>
            <a:pPr marL="355600" marR="5080" indent="-342900">
              <a:lnSpc>
                <a:spcPts val="2270"/>
              </a:lnSpc>
              <a:spcBef>
                <a:spcPts val="8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The epithelium of the lingual and the greater part of the laryngeal side is </a:t>
            </a: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stratified </a:t>
            </a:r>
            <a:r>
              <a:rPr lang="en-US" dirty="0" smtClean="0">
                <a:solidFill>
                  <a:srgbClr val="FF0000"/>
                </a:solidFill>
                <a:latin typeface="Arial MT"/>
                <a:cs typeface="Arial MT"/>
              </a:rPr>
              <a:t>squamous </a:t>
            </a:r>
            <a:r>
              <a:rPr lang="en-US" dirty="0">
                <a:solidFill>
                  <a:srgbClr val="FF0000"/>
                </a:solidFill>
                <a:latin typeface="Arial MT"/>
                <a:cs typeface="Arial MT"/>
              </a:rPr>
              <a:t>without </a:t>
            </a: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keratinization</a:t>
            </a:r>
            <a:r>
              <a:rPr lang="en-US" dirty="0" smtClean="0">
                <a:latin typeface="Arial MT"/>
                <a:cs typeface="Arial MT"/>
              </a:rPr>
              <a:t>.</a:t>
            </a:r>
            <a:endParaRPr lang="en-US" dirty="0">
              <a:latin typeface="Arial MT"/>
              <a:cs typeface="Arial MT"/>
            </a:endParaRPr>
          </a:p>
          <a:p>
            <a:pPr marL="355600" marR="5080" indent="-342900">
              <a:lnSpc>
                <a:spcPts val="2270"/>
              </a:lnSpc>
              <a:spcBef>
                <a:spcPts val="8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In the lower third of the laryngeal side, the epithelium is </a:t>
            </a:r>
            <a:r>
              <a:rPr lang="sr-Latn-RS" dirty="0" smtClean="0">
                <a:solidFill>
                  <a:srgbClr val="FF0000"/>
                </a:solidFill>
                <a:latin typeface="Arial MT"/>
                <a:cs typeface="Arial MT"/>
              </a:rPr>
              <a:t>cilliated columnar.</a:t>
            </a:r>
            <a:endParaRPr lang="en-US" dirty="0">
              <a:solidFill>
                <a:srgbClr val="FF0000"/>
              </a:solidFill>
              <a:latin typeface="Arial MT"/>
              <a:cs typeface="Arial MT"/>
            </a:endParaRPr>
          </a:p>
          <a:p>
            <a:pPr marL="355600" marR="5080" indent="-342900">
              <a:lnSpc>
                <a:spcPts val="2270"/>
              </a:lnSpc>
              <a:spcBef>
                <a:spcPts val="8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>
                <a:latin typeface="Arial MT"/>
                <a:cs typeface="Arial MT"/>
              </a:rPr>
              <a:t>The lamina </a:t>
            </a:r>
            <a:r>
              <a:rPr lang="en-US" dirty="0" err="1">
                <a:latin typeface="Arial MT"/>
                <a:cs typeface="Arial MT"/>
              </a:rPr>
              <a:t>propria</a:t>
            </a:r>
            <a:r>
              <a:rPr lang="en-US" dirty="0">
                <a:latin typeface="Arial MT"/>
                <a:cs typeface="Arial MT"/>
              </a:rPr>
              <a:t> is built by loose connective tissue that contains mixed glands (</a:t>
            </a:r>
            <a:r>
              <a:rPr lang="en-US" dirty="0" err="1">
                <a:latin typeface="Arial MT"/>
                <a:cs typeface="Arial MT"/>
              </a:rPr>
              <a:t>gll</a:t>
            </a:r>
            <a:r>
              <a:rPr lang="en-US" dirty="0">
                <a:latin typeface="Arial MT"/>
                <a:cs typeface="Arial MT"/>
              </a:rPr>
              <a:t>. </a:t>
            </a:r>
            <a:r>
              <a:rPr lang="en-US" dirty="0" err="1">
                <a:latin typeface="Arial MT"/>
                <a:cs typeface="Arial MT"/>
              </a:rPr>
              <a:t>epiglotticae</a:t>
            </a:r>
            <a:r>
              <a:rPr lang="en-US" dirty="0">
                <a:latin typeface="Arial MT"/>
                <a:cs typeface="Arial MT"/>
              </a:rPr>
              <a:t>), blood and </a:t>
            </a:r>
            <a:r>
              <a:rPr lang="en-US" dirty="0" smtClean="0">
                <a:latin typeface="Arial MT"/>
                <a:cs typeface="Arial MT"/>
              </a:rPr>
              <a:t>lymphatic</a:t>
            </a:r>
            <a:r>
              <a:rPr lang="sr-Latn-RS" dirty="0" smtClean="0">
                <a:latin typeface="Arial MT"/>
                <a:cs typeface="Arial MT"/>
              </a:rPr>
              <a:t> </a:t>
            </a:r>
            <a:r>
              <a:rPr lang="en-US" dirty="0" smtClean="0">
                <a:latin typeface="Arial MT"/>
                <a:cs typeface="Arial MT"/>
              </a:rPr>
              <a:t>vessels </a:t>
            </a:r>
            <a:r>
              <a:rPr lang="en-US" dirty="0">
                <a:latin typeface="Arial MT"/>
                <a:cs typeface="Arial MT"/>
              </a:rPr>
              <a:t>and nerve fibers.</a:t>
            </a:r>
            <a:endParaRPr sz="1800" dirty="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84356" y="1450276"/>
            <a:ext cx="3544874" cy="510534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488940" y="6126913"/>
            <a:ext cx="2894330" cy="419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9000"/>
              </a:lnSpc>
              <a:spcBef>
                <a:spcPts val="100"/>
              </a:spcBef>
            </a:pPr>
            <a:r>
              <a:rPr sz="1000" spc="-130" dirty="0">
                <a:latin typeface="Arial MT"/>
                <a:cs typeface="Arial MT"/>
              </a:rPr>
              <a:t>Lačković</a:t>
            </a:r>
            <a:r>
              <a:rPr sz="1000" spc="-10" dirty="0">
                <a:latin typeface="Arial MT"/>
                <a:cs typeface="Arial MT"/>
              </a:rPr>
              <a:t> </a:t>
            </a:r>
            <a:r>
              <a:rPr sz="1000" spc="-5" dirty="0">
                <a:latin typeface="Arial MT"/>
                <a:cs typeface="Arial MT"/>
              </a:rPr>
              <a:t>V,</a:t>
            </a:r>
            <a:r>
              <a:rPr sz="1000" dirty="0">
                <a:latin typeface="Arial MT"/>
                <a:cs typeface="Arial MT"/>
              </a:rPr>
              <a:t> </a:t>
            </a:r>
            <a:r>
              <a:rPr sz="1000" spc="-50" dirty="0">
                <a:latin typeface="Arial MT"/>
                <a:cs typeface="Arial MT"/>
              </a:rPr>
              <a:t>Bumbaširević</a:t>
            </a:r>
            <a:r>
              <a:rPr sz="1000" spc="5" dirty="0">
                <a:latin typeface="Arial MT"/>
                <a:cs typeface="Arial MT"/>
              </a:rPr>
              <a:t> </a:t>
            </a:r>
            <a:r>
              <a:rPr sz="1000" spc="-5" dirty="0">
                <a:latin typeface="Arial MT"/>
                <a:cs typeface="Arial MT"/>
              </a:rPr>
              <a:t>V,</a:t>
            </a:r>
            <a:r>
              <a:rPr sz="100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Vuzevski</a:t>
            </a:r>
            <a:r>
              <a:rPr sz="1000" spc="5" dirty="0">
                <a:latin typeface="Arial MT"/>
                <a:cs typeface="Arial MT"/>
              </a:rPr>
              <a:t> </a:t>
            </a:r>
            <a:r>
              <a:rPr sz="1000" spc="-5" dirty="0">
                <a:latin typeface="Arial MT"/>
                <a:cs typeface="Arial MT"/>
              </a:rPr>
              <a:t>V.</a:t>
            </a:r>
            <a:r>
              <a:rPr sz="1000" dirty="0">
                <a:latin typeface="Arial MT"/>
                <a:cs typeface="Arial MT"/>
              </a:rPr>
              <a:t> </a:t>
            </a:r>
            <a:r>
              <a:rPr sz="1000" spc="-5" dirty="0">
                <a:latin typeface="Arial MT"/>
                <a:cs typeface="Arial MT"/>
              </a:rPr>
              <a:t>Histološki </a:t>
            </a:r>
            <a:r>
              <a:rPr sz="1000" spc="-260" dirty="0">
                <a:latin typeface="Arial MT"/>
                <a:cs typeface="Arial MT"/>
              </a:rPr>
              <a:t> </a:t>
            </a:r>
            <a:r>
              <a:rPr sz="1000" spc="-5" dirty="0">
                <a:latin typeface="Arial MT"/>
                <a:cs typeface="Arial MT"/>
              </a:rPr>
              <a:t>atlas.</a:t>
            </a:r>
            <a:r>
              <a:rPr sz="1000" spc="-10" dirty="0">
                <a:latin typeface="Arial MT"/>
                <a:cs typeface="Arial MT"/>
              </a:rPr>
              <a:t> </a:t>
            </a:r>
            <a:r>
              <a:rPr sz="1000" spc="-5" dirty="0">
                <a:latin typeface="Arial MT"/>
                <a:cs typeface="Arial MT"/>
              </a:rPr>
              <a:t>Data status,</a:t>
            </a:r>
            <a:r>
              <a:rPr sz="1000" spc="-3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Beograd,</a:t>
            </a:r>
            <a:r>
              <a:rPr sz="1000" spc="-5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2006.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spc="-805" dirty="0"/>
              <a:t>О</a:t>
            </a:r>
            <a:r>
              <a:rPr spc="-1945" dirty="0"/>
              <a:t>р</a:t>
            </a:r>
            <a:r>
              <a:rPr spc="-2039" dirty="0"/>
              <a:t>г</a:t>
            </a:r>
            <a:r>
              <a:rPr spc="-1605" dirty="0"/>
              <a:t>ан</a:t>
            </a:r>
            <a:r>
              <a:rPr spc="-5" dirty="0"/>
              <a:t> </a:t>
            </a:r>
            <a:r>
              <a:rPr spc="-1630" dirty="0"/>
              <a:t>ра</a:t>
            </a:r>
            <a:r>
              <a:rPr spc="-1635" dirty="0"/>
              <a:t>в</a:t>
            </a:r>
            <a:r>
              <a:rPr spc="-1605" dirty="0"/>
              <a:t>н</a:t>
            </a:r>
            <a:r>
              <a:rPr spc="-1689" dirty="0"/>
              <a:t>о</a:t>
            </a:r>
            <a:r>
              <a:rPr spc="-1995" dirty="0"/>
              <a:t>т</a:t>
            </a:r>
            <a:r>
              <a:rPr spc="-1635" dirty="0"/>
              <a:t>е</a:t>
            </a:r>
            <a:r>
              <a:rPr spc="-1395" dirty="0"/>
              <a:t>же</a:t>
            </a:r>
            <a:r>
              <a:rPr spc="-15" dirty="0"/>
              <a:t> </a:t>
            </a:r>
            <a:r>
              <a:rPr spc="-1590" dirty="0"/>
              <a:t>и</a:t>
            </a:r>
            <a:r>
              <a:rPr dirty="0"/>
              <a:t> </a:t>
            </a:r>
            <a:r>
              <a:rPr spc="-1825" dirty="0"/>
              <a:t>оријен</a:t>
            </a:r>
            <a:r>
              <a:rPr spc="-1870" dirty="0"/>
              <a:t>т</a:t>
            </a:r>
            <a:r>
              <a:rPr spc="-1570" dirty="0"/>
              <a:t>а</a:t>
            </a:r>
            <a:r>
              <a:rPr spc="-1575" dirty="0"/>
              <a:t>ц</a:t>
            </a:r>
            <a:r>
              <a:rPr spc="-1995" dirty="0"/>
              <a:t>ије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58127" y="1692655"/>
            <a:ext cx="43002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509" dirty="0">
                <a:latin typeface="Arial MT"/>
                <a:cs typeface="Arial MT"/>
              </a:rPr>
              <a:t>П</a:t>
            </a:r>
            <a:r>
              <a:rPr sz="1800" spc="-860" dirty="0">
                <a:latin typeface="Arial MT"/>
                <a:cs typeface="Arial MT"/>
              </a:rPr>
              <a:t>о</a:t>
            </a:r>
            <a:r>
              <a:rPr sz="1800" spc="-855" dirty="0">
                <a:latin typeface="Arial MT"/>
                <a:cs typeface="Arial MT"/>
              </a:rPr>
              <a:t>с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1110" dirty="0">
                <a:latin typeface="Arial MT"/>
                <a:cs typeface="Arial MT"/>
              </a:rPr>
              <a:t>о</a:t>
            </a:r>
            <a:r>
              <a:rPr sz="1800" spc="-1105" dirty="0">
                <a:latin typeface="Arial MT"/>
                <a:cs typeface="Arial MT"/>
              </a:rPr>
              <a:t>ј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spc="-30" dirty="0">
                <a:latin typeface="Arial"/>
                <a:cs typeface="Arial"/>
              </a:rPr>
              <a:t>е</a:t>
            </a:r>
            <a:r>
              <a:rPr sz="1800" b="1" dirty="0">
                <a:latin typeface="Arial"/>
                <a:cs typeface="Arial"/>
              </a:rPr>
              <a:t>т</a:t>
            </a:r>
            <a:r>
              <a:rPr sz="1800" b="1" spc="5" dirty="0">
                <a:latin typeface="Arial"/>
                <a:cs typeface="Arial"/>
              </a:rPr>
              <a:t> н</a:t>
            </a:r>
            <a:r>
              <a:rPr sz="1800" b="1" spc="-30" dirty="0">
                <a:latin typeface="Arial"/>
                <a:cs typeface="Arial"/>
              </a:rPr>
              <a:t>е</a:t>
            </a:r>
            <a:r>
              <a:rPr sz="1800" b="1" spc="-45" dirty="0">
                <a:latin typeface="Arial"/>
                <a:cs typeface="Arial"/>
              </a:rPr>
              <a:t>у</a:t>
            </a:r>
            <a:r>
              <a:rPr sz="1800" b="1" dirty="0">
                <a:latin typeface="Arial"/>
                <a:cs typeface="Arial"/>
              </a:rPr>
              <a:t>ро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spc="-5" dirty="0">
                <a:latin typeface="Arial"/>
                <a:cs typeface="Arial"/>
              </a:rPr>
              <a:t>и</a:t>
            </a:r>
            <a:r>
              <a:rPr sz="1800" b="1" spc="-35" dirty="0">
                <a:latin typeface="Arial"/>
                <a:cs typeface="Arial"/>
              </a:rPr>
              <a:t>т</a:t>
            </a:r>
            <a:r>
              <a:rPr sz="1800" b="1" spc="-10" dirty="0">
                <a:latin typeface="Arial"/>
                <a:cs typeface="Arial"/>
              </a:rPr>
              <a:t>е</a:t>
            </a:r>
            <a:r>
              <a:rPr sz="1800" b="1" spc="-5" dirty="0">
                <a:latin typeface="Arial"/>
                <a:cs typeface="Arial"/>
              </a:rPr>
              <a:t>л</a:t>
            </a:r>
            <a:r>
              <a:rPr sz="1800" b="1" spc="5" dirty="0">
                <a:latin typeface="Arial"/>
                <a:cs typeface="Arial"/>
              </a:rPr>
              <a:t>н</a:t>
            </a:r>
            <a:r>
              <a:rPr sz="1800" b="1" spc="-5" dirty="0">
                <a:latin typeface="Arial"/>
                <a:cs typeface="Arial"/>
              </a:rPr>
              <a:t>и</a:t>
            </a:r>
            <a:r>
              <a:rPr sz="1800" b="1" dirty="0">
                <a:latin typeface="Arial"/>
                <a:cs typeface="Arial"/>
              </a:rPr>
              <a:t>х</a:t>
            </a:r>
            <a:r>
              <a:rPr sz="1800" b="1" spc="55" dirty="0">
                <a:latin typeface="Arial"/>
                <a:cs typeface="Arial"/>
              </a:rPr>
              <a:t> 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dirty="0">
                <a:latin typeface="Arial"/>
                <a:cs typeface="Arial"/>
              </a:rPr>
              <a:t>о</a:t>
            </a:r>
            <a:r>
              <a:rPr sz="1800" b="1" spc="-5" dirty="0">
                <a:latin typeface="Arial"/>
                <a:cs typeface="Arial"/>
              </a:rPr>
              <a:t>љ</a:t>
            </a:r>
            <a:r>
              <a:rPr sz="1800" b="1" dirty="0">
                <a:latin typeface="Arial"/>
                <a:cs typeface="Arial"/>
              </a:rPr>
              <a:t>а</a:t>
            </a:r>
            <a:r>
              <a:rPr sz="1800" dirty="0">
                <a:latin typeface="Arial MT"/>
                <a:cs typeface="Arial MT"/>
              </a:rPr>
              <a:t>: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15327" y="2032584"/>
            <a:ext cx="3803015" cy="4009390"/>
          </a:xfrm>
          <a:prstGeom prst="rect">
            <a:avLst/>
          </a:prstGeom>
        </p:spPr>
        <p:txBody>
          <a:bodyPr vert="horz" wrap="square" lIns="0" tIns="111760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880"/>
              </a:spcBef>
              <a:buChar char="–"/>
              <a:tabLst>
                <a:tab pos="298450" algn="l"/>
                <a:tab pos="299720" algn="l"/>
              </a:tabLst>
            </a:pP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Macula</a:t>
            </a:r>
            <a:r>
              <a:rPr sz="1800" spc="-3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utriculi</a:t>
            </a:r>
            <a:endParaRPr sz="1800">
              <a:latin typeface="Arial MT"/>
              <a:cs typeface="Arial MT"/>
            </a:endParaRPr>
          </a:p>
          <a:p>
            <a:pPr marL="299085" marR="71755">
              <a:lnSpc>
                <a:spcPct val="100000"/>
              </a:lnSpc>
              <a:spcBef>
                <a:spcPts val="775"/>
              </a:spcBef>
            </a:pPr>
            <a:r>
              <a:rPr sz="1800" dirty="0">
                <a:latin typeface="Arial MT"/>
                <a:cs typeface="Arial MT"/>
              </a:rPr>
              <a:t>-</a:t>
            </a:r>
            <a:r>
              <a:rPr sz="1800" spc="-925" dirty="0">
                <a:latin typeface="Arial MT"/>
                <a:cs typeface="Arial MT"/>
              </a:rPr>
              <a:t>ре</a:t>
            </a:r>
            <a:r>
              <a:rPr sz="1800" spc="-915" dirty="0">
                <a:latin typeface="Arial MT"/>
                <a:cs typeface="Arial MT"/>
              </a:rPr>
              <a:t>г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830" dirty="0">
                <a:latin typeface="Arial MT"/>
                <a:cs typeface="Arial MT"/>
              </a:rPr>
              <a:t>р</a:t>
            </a:r>
            <a:r>
              <a:rPr sz="1800" spc="-925" dirty="0">
                <a:latin typeface="Arial MT"/>
                <a:cs typeface="Arial MT"/>
              </a:rPr>
              <a:t>у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30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15" dirty="0">
                <a:latin typeface="Arial MT"/>
                <a:cs typeface="Arial MT"/>
              </a:rPr>
              <a:t>еар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о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695" dirty="0">
                <a:latin typeface="Arial MT"/>
                <a:cs typeface="Arial MT"/>
              </a:rPr>
              <a:t>о</a:t>
            </a:r>
            <a:r>
              <a:rPr sz="1800" spc="-690" dirty="0">
                <a:latin typeface="Arial MT"/>
                <a:cs typeface="Arial MT"/>
              </a:rPr>
              <a:t>м</a:t>
            </a:r>
            <a:r>
              <a:rPr sz="1800" spc="-695" dirty="0">
                <a:latin typeface="Arial MT"/>
                <a:cs typeface="Arial MT"/>
              </a:rPr>
              <a:t>ера</a:t>
            </a:r>
            <a:r>
              <a:rPr sz="1800" spc="-690" dirty="0">
                <a:latin typeface="Arial MT"/>
                <a:cs typeface="Arial MT"/>
              </a:rPr>
              <a:t>њ</a:t>
            </a:r>
            <a:r>
              <a:rPr sz="1800" spc="-415" dirty="0">
                <a:latin typeface="Arial MT"/>
                <a:cs typeface="Arial MT"/>
              </a:rPr>
              <a:t>е  </a:t>
            </a:r>
            <a:r>
              <a:rPr sz="1800" spc="-1180" dirty="0">
                <a:latin typeface="Arial MT"/>
                <a:cs typeface="Arial MT"/>
              </a:rPr>
              <a:t>г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35" dirty="0">
                <a:latin typeface="Arial MT"/>
                <a:cs typeface="Arial MT"/>
              </a:rPr>
              <a:t>а</a:t>
            </a:r>
            <a:r>
              <a:rPr sz="1800" spc="-850" dirty="0">
                <a:latin typeface="Arial MT"/>
                <a:cs typeface="Arial MT"/>
              </a:rPr>
              <a:t>в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25" dirty="0">
                <a:latin typeface="Arial MT"/>
                <a:cs typeface="Arial MT"/>
              </a:rPr>
              <a:t>ра</a:t>
            </a:r>
            <a:r>
              <a:rPr sz="1800" spc="-815" dirty="0">
                <a:latin typeface="Arial MT"/>
                <a:cs typeface="Arial MT"/>
              </a:rPr>
              <a:t>в</a:t>
            </a:r>
            <a:r>
              <a:rPr sz="1800" spc="-770" dirty="0">
                <a:latin typeface="Arial MT"/>
                <a:cs typeface="Arial MT"/>
              </a:rPr>
              <a:t>ц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25" dirty="0">
                <a:latin typeface="Arial MT"/>
                <a:cs typeface="Arial MT"/>
              </a:rPr>
              <a:t>а</a:t>
            </a:r>
            <a:r>
              <a:rPr sz="1800" spc="-819" dirty="0">
                <a:latin typeface="Arial MT"/>
                <a:cs typeface="Arial MT"/>
              </a:rPr>
              <a:t>п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44" dirty="0">
                <a:latin typeface="Arial MT"/>
                <a:cs typeface="Arial MT"/>
              </a:rPr>
              <a:t>е</a:t>
            </a:r>
            <a:r>
              <a:rPr sz="1800" spc="-740" dirty="0">
                <a:latin typeface="Arial MT"/>
                <a:cs typeface="Arial MT"/>
              </a:rPr>
              <a:t>д</a:t>
            </a:r>
            <a:r>
              <a:rPr sz="1800" dirty="0">
                <a:latin typeface="Arial MT"/>
                <a:cs typeface="Arial MT"/>
              </a:rPr>
              <a:t>-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919" dirty="0">
                <a:latin typeface="Arial MT"/>
                <a:cs typeface="Arial MT"/>
              </a:rPr>
              <a:t>а</a:t>
            </a:r>
            <a:r>
              <a:rPr sz="1800" spc="-890" dirty="0">
                <a:latin typeface="Arial MT"/>
                <a:cs typeface="Arial MT"/>
              </a:rPr>
              <a:t>з</a:t>
            </a:r>
            <a:r>
              <a:rPr sz="1800" spc="-810" dirty="0">
                <a:latin typeface="Arial MT"/>
                <a:cs typeface="Arial MT"/>
              </a:rPr>
              <a:t>а</a:t>
            </a:r>
            <a:r>
              <a:rPr sz="1800" spc="-750" dirty="0">
                <a:latin typeface="Arial MT"/>
                <a:cs typeface="Arial MT"/>
              </a:rPr>
              <a:t>д</a:t>
            </a:r>
            <a:endParaRPr sz="1800">
              <a:latin typeface="Arial MT"/>
              <a:cs typeface="Arial MT"/>
            </a:endParaRPr>
          </a:p>
          <a:p>
            <a:pPr marL="299085" indent="-287020">
              <a:lnSpc>
                <a:spcPct val="100000"/>
              </a:lnSpc>
              <a:spcBef>
                <a:spcPts val="950"/>
              </a:spcBef>
              <a:buChar char="–"/>
              <a:tabLst>
                <a:tab pos="298450" algn="l"/>
                <a:tab pos="299720" algn="l"/>
              </a:tabLst>
            </a:pP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Macula</a:t>
            </a:r>
            <a:r>
              <a:rPr sz="1800" spc="-3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sacculi</a:t>
            </a:r>
            <a:endParaRPr sz="1800">
              <a:latin typeface="Arial MT"/>
              <a:cs typeface="Arial MT"/>
            </a:endParaRPr>
          </a:p>
          <a:p>
            <a:pPr marL="299085" marR="327025">
              <a:lnSpc>
                <a:spcPct val="100000"/>
              </a:lnSpc>
              <a:spcBef>
                <a:spcPts val="780"/>
              </a:spcBef>
            </a:pPr>
            <a:r>
              <a:rPr sz="1800" dirty="0">
                <a:latin typeface="Arial MT"/>
                <a:cs typeface="Arial MT"/>
              </a:rPr>
              <a:t>-</a:t>
            </a:r>
            <a:r>
              <a:rPr sz="1800" spc="-925" dirty="0">
                <a:latin typeface="Arial MT"/>
                <a:cs typeface="Arial MT"/>
              </a:rPr>
              <a:t>ре</a:t>
            </a:r>
            <a:r>
              <a:rPr sz="1800" spc="-915" dirty="0">
                <a:latin typeface="Arial MT"/>
                <a:cs typeface="Arial MT"/>
              </a:rPr>
              <a:t>г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830" dirty="0">
                <a:latin typeface="Arial MT"/>
                <a:cs typeface="Arial MT"/>
              </a:rPr>
              <a:t>р</a:t>
            </a:r>
            <a:r>
              <a:rPr sz="1800" spc="-925" dirty="0">
                <a:latin typeface="Arial MT"/>
                <a:cs typeface="Arial MT"/>
              </a:rPr>
              <a:t>у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30" dirty="0"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695" dirty="0">
                <a:latin typeface="Arial MT"/>
                <a:cs typeface="Arial MT"/>
              </a:rPr>
              <a:t>о</a:t>
            </a:r>
            <a:r>
              <a:rPr sz="1800" spc="-690" dirty="0">
                <a:latin typeface="Arial MT"/>
                <a:cs typeface="Arial MT"/>
              </a:rPr>
              <a:t>м</a:t>
            </a:r>
            <a:r>
              <a:rPr sz="1800" spc="-695" dirty="0">
                <a:latin typeface="Arial MT"/>
                <a:cs typeface="Arial MT"/>
              </a:rPr>
              <a:t>ера</a:t>
            </a:r>
            <a:r>
              <a:rPr sz="1800" spc="-690" dirty="0">
                <a:latin typeface="Arial MT"/>
                <a:cs typeface="Arial MT"/>
              </a:rPr>
              <a:t>њ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20" dirty="0">
                <a:latin typeface="Arial MT"/>
                <a:cs typeface="Arial MT"/>
              </a:rPr>
              <a:t> </a:t>
            </a:r>
            <a:r>
              <a:rPr sz="1800" spc="-1180" dirty="0">
                <a:latin typeface="Arial MT"/>
                <a:cs typeface="Arial MT"/>
              </a:rPr>
              <a:t>г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35" dirty="0">
                <a:latin typeface="Arial MT"/>
                <a:cs typeface="Arial MT"/>
              </a:rPr>
              <a:t>а</a:t>
            </a:r>
            <a:r>
              <a:rPr sz="1800" spc="-850" dirty="0">
                <a:latin typeface="Arial MT"/>
                <a:cs typeface="Arial MT"/>
              </a:rPr>
              <a:t>в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470" dirty="0">
                <a:latin typeface="Arial MT"/>
                <a:cs typeface="Arial MT"/>
              </a:rPr>
              <a:t>у  </a:t>
            </a:r>
            <a:r>
              <a:rPr sz="1800" spc="-869" dirty="0">
                <a:latin typeface="Arial MT"/>
                <a:cs typeface="Arial MT"/>
              </a:rPr>
              <a:t>страну</a:t>
            </a:r>
            <a:endParaRPr sz="1800">
              <a:latin typeface="Arial MT"/>
              <a:cs typeface="Arial MT"/>
            </a:endParaRPr>
          </a:p>
          <a:p>
            <a:pPr marL="299085" indent="-287020">
              <a:lnSpc>
                <a:spcPct val="100000"/>
              </a:lnSpc>
              <a:spcBef>
                <a:spcPts val="950"/>
              </a:spcBef>
              <a:buChar char="–"/>
              <a:tabLst>
                <a:tab pos="298450" algn="l"/>
                <a:tab pos="299720" algn="l"/>
              </a:tabLst>
            </a:pPr>
            <a:r>
              <a:rPr sz="1800" spc="-98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р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cr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i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st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a</a:t>
            </a:r>
            <a:r>
              <a:rPr sz="1800" dirty="0">
                <a:solidFill>
                  <a:srgbClr val="CC0000"/>
                </a:solidFill>
                <a:latin typeface="Arial MT"/>
                <a:cs typeface="Arial MT"/>
              </a:rPr>
              <a:t>e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a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m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pu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l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a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r</a:t>
            </a:r>
            <a:r>
              <a:rPr sz="1800" spc="-10" dirty="0">
                <a:solidFill>
                  <a:srgbClr val="CC0000"/>
                </a:solidFill>
                <a:latin typeface="Arial MT"/>
                <a:cs typeface="Arial MT"/>
              </a:rPr>
              <a:t>es</a:t>
            </a:r>
            <a:endParaRPr sz="1800">
              <a:latin typeface="Arial MT"/>
              <a:cs typeface="Arial MT"/>
            </a:endParaRPr>
          </a:p>
          <a:p>
            <a:pPr marL="298450" marR="264160">
              <a:lnSpc>
                <a:spcPct val="100000"/>
              </a:lnSpc>
              <a:spcBef>
                <a:spcPts val="780"/>
              </a:spcBef>
            </a:pPr>
            <a:r>
              <a:rPr sz="1800" dirty="0">
                <a:latin typeface="Arial MT"/>
                <a:cs typeface="Arial MT"/>
              </a:rPr>
              <a:t>-</a:t>
            </a:r>
            <a:r>
              <a:rPr sz="1800" spc="-925" dirty="0">
                <a:latin typeface="Arial MT"/>
                <a:cs typeface="Arial MT"/>
              </a:rPr>
              <a:t>ре</a:t>
            </a:r>
            <a:r>
              <a:rPr sz="1800" spc="-915" dirty="0">
                <a:latin typeface="Arial MT"/>
                <a:cs typeface="Arial MT"/>
              </a:rPr>
              <a:t>г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830" dirty="0">
                <a:latin typeface="Arial MT"/>
                <a:cs typeface="Arial MT"/>
              </a:rPr>
              <a:t>р</a:t>
            </a:r>
            <a:r>
              <a:rPr sz="1800" spc="-925" dirty="0">
                <a:latin typeface="Arial MT"/>
                <a:cs typeface="Arial MT"/>
              </a:rPr>
              <a:t>у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spc="35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795" dirty="0">
                <a:latin typeface="Arial MT"/>
                <a:cs typeface="Arial MT"/>
              </a:rPr>
              <a:t>а</a:t>
            </a:r>
            <a:r>
              <a:rPr sz="1800" spc="-790" dirty="0">
                <a:latin typeface="Arial MT"/>
                <a:cs typeface="Arial MT"/>
              </a:rPr>
              <a:t>ц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815" dirty="0">
                <a:latin typeface="Arial MT"/>
                <a:cs typeface="Arial MT"/>
              </a:rPr>
              <a:t>о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919" dirty="0">
                <a:latin typeface="Arial MT"/>
                <a:cs typeface="Arial MT"/>
              </a:rPr>
              <a:t>о</a:t>
            </a:r>
            <a:r>
              <a:rPr sz="1800" spc="-910" dirty="0">
                <a:latin typeface="Arial MT"/>
                <a:cs typeface="Arial MT"/>
              </a:rPr>
              <a:t>к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415" dirty="0">
                <a:latin typeface="Arial MT"/>
                <a:cs typeface="Arial MT"/>
              </a:rPr>
              <a:t>е  </a:t>
            </a:r>
            <a:r>
              <a:rPr sz="1800" spc="-880" dirty="0">
                <a:latin typeface="Arial MT"/>
                <a:cs typeface="Arial MT"/>
              </a:rPr>
              <a:t>главе</a:t>
            </a:r>
            <a:endParaRPr sz="1800">
              <a:latin typeface="Arial MT"/>
              <a:cs typeface="Arial MT"/>
            </a:endParaRPr>
          </a:p>
          <a:p>
            <a:pPr marL="298450" marR="5080">
              <a:lnSpc>
                <a:spcPct val="100000"/>
              </a:lnSpc>
              <a:spcBef>
                <a:spcPts val="430"/>
              </a:spcBef>
            </a:pPr>
            <a:r>
              <a:rPr sz="1800" dirty="0">
                <a:latin typeface="Arial MT"/>
                <a:cs typeface="Arial MT"/>
              </a:rPr>
              <a:t>-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785" dirty="0">
                <a:latin typeface="Arial MT"/>
                <a:cs typeface="Arial MT"/>
              </a:rPr>
              <a:t>а</a:t>
            </a:r>
            <a:r>
              <a:rPr sz="1800" spc="-770" dirty="0">
                <a:latin typeface="Arial MT"/>
                <a:cs typeface="Arial MT"/>
              </a:rPr>
              <a:t>л</a:t>
            </a:r>
            <a:r>
              <a:rPr sz="1800" spc="-830" dirty="0">
                <a:latin typeface="Arial MT"/>
                <a:cs typeface="Arial MT"/>
              </a:rPr>
              <a:t>а</a:t>
            </a:r>
            <a:r>
              <a:rPr sz="1800" spc="-1000" dirty="0">
                <a:latin typeface="Arial MT"/>
                <a:cs typeface="Arial MT"/>
              </a:rPr>
              <a:t>з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695" dirty="0">
                <a:latin typeface="Arial MT"/>
                <a:cs typeface="Arial MT"/>
              </a:rPr>
              <a:t>а</a:t>
            </a:r>
            <a:r>
              <a:rPr sz="1800" spc="-690" dirty="0">
                <a:latin typeface="Arial MT"/>
                <a:cs typeface="Arial MT"/>
              </a:rPr>
              <a:t>м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960" dirty="0">
                <a:latin typeface="Arial MT"/>
                <a:cs typeface="Arial MT"/>
              </a:rPr>
              <a:t>у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15" dirty="0">
                <a:latin typeface="Arial MT"/>
                <a:cs typeface="Arial MT"/>
              </a:rPr>
              <a:t>ар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295" dirty="0">
                <a:latin typeface="Arial MT"/>
                <a:cs typeface="Arial MT"/>
              </a:rPr>
              <a:t>м 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725" dirty="0">
                <a:latin typeface="Arial MT"/>
                <a:cs typeface="Arial MT"/>
              </a:rPr>
              <a:t>л</a:t>
            </a:r>
            <a:r>
              <a:rPr sz="1800" spc="-810" dirty="0">
                <a:latin typeface="Arial MT"/>
                <a:cs typeface="Arial MT"/>
              </a:rPr>
              <a:t>о</a:t>
            </a:r>
            <a:r>
              <a:rPr sz="1800" spc="-844" dirty="0">
                <a:latin typeface="Arial MT"/>
                <a:cs typeface="Arial MT"/>
              </a:rPr>
              <a:t>в</a:t>
            </a:r>
            <a:r>
              <a:rPr sz="1800" spc="-680" dirty="0">
                <a:latin typeface="Arial MT"/>
                <a:cs typeface="Arial MT"/>
              </a:rPr>
              <a:t>и</a:t>
            </a:r>
            <a:r>
              <a:rPr sz="1800" spc="-685" dirty="0">
                <a:latin typeface="Arial MT"/>
                <a:cs typeface="Arial MT"/>
              </a:rPr>
              <a:t>м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о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815" dirty="0">
                <a:latin typeface="Arial MT"/>
                <a:cs typeface="Arial MT"/>
              </a:rPr>
              <a:t>а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850" dirty="0">
                <a:latin typeface="Arial MT"/>
                <a:cs typeface="Arial MT"/>
              </a:rPr>
              <a:t>их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925" dirty="0">
                <a:latin typeface="Arial MT"/>
                <a:cs typeface="Arial MT"/>
              </a:rPr>
              <a:t>у</a:t>
            </a:r>
            <a:r>
              <a:rPr sz="1800" spc="-1015" dirty="0">
                <a:latin typeface="Arial MT"/>
                <a:cs typeface="Arial MT"/>
              </a:rPr>
              <a:t>к</a:t>
            </a:r>
            <a:r>
              <a:rPr sz="1800" spc="-830" dirty="0">
                <a:latin typeface="Arial MT"/>
                <a:cs typeface="Arial MT"/>
              </a:rPr>
              <a:t>р</a:t>
            </a:r>
            <a:r>
              <a:rPr sz="1800" spc="-900" dirty="0">
                <a:latin typeface="Arial MT"/>
                <a:cs typeface="Arial MT"/>
              </a:rPr>
              <a:t>у</a:t>
            </a:r>
            <a:r>
              <a:rPr sz="1800" spc="-605" dirty="0">
                <a:latin typeface="Arial MT"/>
                <a:cs typeface="Arial MT"/>
              </a:rPr>
              <a:t>ж</a:t>
            </a:r>
            <a:r>
              <a:rPr sz="1800" spc="-595" dirty="0">
                <a:latin typeface="Arial MT"/>
                <a:cs typeface="Arial MT"/>
              </a:rPr>
              <a:t>них  </a:t>
            </a:r>
            <a:r>
              <a:rPr sz="1800" spc="-825" dirty="0">
                <a:latin typeface="Arial MT"/>
                <a:cs typeface="Arial MT"/>
              </a:rPr>
              <a:t>канала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93780" y="2066455"/>
            <a:ext cx="3892514" cy="310194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783137" y="2055812"/>
            <a:ext cx="3902075" cy="3111500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50">
              <a:latin typeface="Times New Roman"/>
              <a:cs typeface="Times New Roman"/>
            </a:endParaRPr>
          </a:p>
          <a:p>
            <a:pPr marL="95885">
              <a:lnSpc>
                <a:spcPct val="100000"/>
              </a:lnSpc>
            </a:pPr>
            <a:r>
              <a:rPr sz="9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3"/>
              </a:rPr>
              <a:t>www.med-ed.virginia.edu</a:t>
            </a:r>
            <a:endParaRPr sz="9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81811" y="546925"/>
            <a:ext cx="65805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Macula</a:t>
            </a:r>
            <a:r>
              <a:rPr spc="-10" dirty="0"/>
              <a:t> </a:t>
            </a:r>
            <a:r>
              <a:rPr spc="-5" dirty="0"/>
              <a:t>utriculi</a:t>
            </a:r>
            <a:r>
              <a:rPr spc="-10" dirty="0"/>
              <a:t> </a:t>
            </a:r>
            <a:r>
              <a:rPr dirty="0"/>
              <a:t>et</a:t>
            </a:r>
            <a:r>
              <a:rPr spc="-5" dirty="0"/>
              <a:t> macula</a:t>
            </a:r>
            <a:r>
              <a:rPr spc="-10" dirty="0"/>
              <a:t> </a:t>
            </a:r>
            <a:r>
              <a:rPr spc="-5" dirty="0"/>
              <a:t>sacculi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391866"/>
            <a:ext cx="3693795" cy="144018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484"/>
              </a:spcBef>
              <a:buChar char="•"/>
              <a:tabLst>
                <a:tab pos="354965" algn="l"/>
                <a:tab pos="356235" algn="l"/>
              </a:tabLst>
            </a:pPr>
            <a:r>
              <a:rPr sz="1600" spc="-54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600" spc="-745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600" spc="-71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600" spc="-885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600" spc="-74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600" spc="-69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600" spc="1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600" spc="-515" dirty="0">
                <a:latin typeface="Arial MT"/>
                <a:cs typeface="Arial MT"/>
              </a:rPr>
              <a:t>м</a:t>
            </a:r>
            <a:r>
              <a:rPr sz="1600" spc="-815" dirty="0">
                <a:latin typeface="Arial MT"/>
                <a:cs typeface="Arial MT"/>
              </a:rPr>
              <a:t>а</a:t>
            </a:r>
            <a:r>
              <a:rPr sz="1600" spc="-805" dirty="0">
                <a:latin typeface="Arial MT"/>
                <a:cs typeface="Arial MT"/>
              </a:rPr>
              <a:t>к</a:t>
            </a:r>
            <a:r>
              <a:rPr sz="1600" spc="-860" dirty="0">
                <a:latin typeface="Arial MT"/>
                <a:cs typeface="Arial MT"/>
              </a:rPr>
              <a:t>у</a:t>
            </a:r>
            <a:r>
              <a:rPr sz="1600" spc="-670" dirty="0">
                <a:latin typeface="Arial MT"/>
                <a:cs typeface="Arial MT"/>
              </a:rPr>
              <a:t>л</a:t>
            </a:r>
            <a:r>
              <a:rPr sz="1600" spc="-715" dirty="0">
                <a:latin typeface="Arial MT"/>
                <a:cs typeface="Arial MT"/>
              </a:rPr>
              <a:t>а</a:t>
            </a:r>
            <a:r>
              <a:rPr sz="1600" spc="35" dirty="0">
                <a:latin typeface="Arial MT"/>
                <a:cs typeface="Arial MT"/>
              </a:rPr>
              <a:t> </a:t>
            </a:r>
            <a:r>
              <a:rPr sz="1600" spc="-1245" dirty="0">
                <a:latin typeface="Arial MT"/>
                <a:cs typeface="Arial MT"/>
              </a:rPr>
              <a:t>ј</a:t>
            </a:r>
            <a:r>
              <a:rPr sz="1600" spc="-715" dirty="0">
                <a:latin typeface="Arial MT"/>
                <a:cs typeface="Arial MT"/>
              </a:rPr>
              <a:t>е</a:t>
            </a:r>
            <a:r>
              <a:rPr sz="1600" spc="-5" dirty="0">
                <a:latin typeface="Arial MT"/>
                <a:cs typeface="Arial MT"/>
              </a:rPr>
              <a:t> </a:t>
            </a:r>
            <a:r>
              <a:rPr sz="1600" spc="-800" dirty="0">
                <a:latin typeface="Arial MT"/>
                <a:cs typeface="Arial MT"/>
              </a:rPr>
              <a:t>с</a:t>
            </a:r>
            <a:r>
              <a:rPr sz="1600" spc="-745" dirty="0">
                <a:latin typeface="Arial MT"/>
                <a:cs typeface="Arial MT"/>
              </a:rPr>
              <a:t>п</a:t>
            </a:r>
            <a:r>
              <a:rPr sz="1600" spc="-705" dirty="0">
                <a:latin typeface="Arial MT"/>
                <a:cs typeface="Arial MT"/>
              </a:rPr>
              <a:t>ец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295" dirty="0">
                <a:latin typeface="Arial MT"/>
                <a:cs typeface="Arial MT"/>
              </a:rPr>
              <a:t>ф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775" dirty="0">
                <a:latin typeface="Arial MT"/>
                <a:cs typeface="Arial MT"/>
              </a:rPr>
              <a:t>ч</a:t>
            </a:r>
            <a:r>
              <a:rPr sz="1600" spc="-725" dirty="0">
                <a:latin typeface="Arial MT"/>
                <a:cs typeface="Arial MT"/>
              </a:rPr>
              <a:t>ан</a:t>
            </a:r>
            <a:r>
              <a:rPr sz="1600" spc="-5" dirty="0">
                <a:latin typeface="Arial MT"/>
                <a:cs typeface="Arial MT"/>
              </a:rPr>
              <a:t>.</a:t>
            </a:r>
            <a:endParaRPr sz="1600">
              <a:latin typeface="Arial MT"/>
              <a:cs typeface="Arial MT"/>
            </a:endParaRPr>
          </a:p>
          <a:p>
            <a:pPr marL="354965" marR="5080" indent="-342900">
              <a:lnSpc>
                <a:spcPct val="100000"/>
              </a:lnSpc>
              <a:spcBef>
                <a:spcPts val="385"/>
              </a:spcBef>
              <a:buChar char="•"/>
              <a:tabLst>
                <a:tab pos="354965" algn="l"/>
                <a:tab pos="356235" algn="l"/>
              </a:tabLst>
            </a:pPr>
            <a:r>
              <a:rPr sz="1600" spc="-440" dirty="0">
                <a:latin typeface="Arial MT"/>
                <a:cs typeface="Arial MT"/>
              </a:rPr>
              <a:t>С</a:t>
            </a:r>
            <a:r>
              <a:rPr sz="1600" spc="-700" dirty="0">
                <a:latin typeface="Arial MT"/>
                <a:cs typeface="Arial MT"/>
              </a:rPr>
              <a:t>а</a:t>
            </a:r>
            <a:r>
              <a:rPr sz="1600" spc="-695" dirty="0">
                <a:latin typeface="Arial MT"/>
                <a:cs typeface="Arial MT"/>
              </a:rPr>
              <a:t>д</a:t>
            </a:r>
            <a:r>
              <a:rPr sz="1600" spc="-660" dirty="0">
                <a:latin typeface="Arial MT"/>
                <a:cs typeface="Arial MT"/>
              </a:rPr>
              <a:t>рж</a:t>
            </a:r>
            <a:r>
              <a:rPr sz="1600" spc="-655" dirty="0">
                <a:latin typeface="Arial MT"/>
                <a:cs typeface="Arial MT"/>
              </a:rPr>
              <a:t>и</a:t>
            </a:r>
            <a:r>
              <a:rPr sz="1600" spc="20" dirty="0">
                <a:latin typeface="Arial MT"/>
                <a:cs typeface="Arial MT"/>
              </a:rPr>
              <a:t> </a:t>
            </a:r>
            <a:r>
              <a:rPr sz="1600" spc="-730" dirty="0">
                <a:solidFill>
                  <a:srgbClr val="CC0000"/>
                </a:solidFill>
                <a:latin typeface="Arial MT"/>
                <a:cs typeface="Arial MT"/>
              </a:rPr>
              <a:t>не</a:t>
            </a:r>
            <a:r>
              <a:rPr sz="1600" spc="-84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600" spc="-725" dirty="0">
                <a:solidFill>
                  <a:srgbClr val="CC0000"/>
                </a:solidFill>
                <a:latin typeface="Arial MT"/>
                <a:cs typeface="Arial MT"/>
              </a:rPr>
              <a:t>роеп</a:t>
            </a:r>
            <a:r>
              <a:rPr sz="1600" spc="-71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600" spc="-885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600" spc="-76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600" spc="-670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600" spc="-73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600" spc="-71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600" spc="5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600" spc="-710" dirty="0">
                <a:latin typeface="Arial MT"/>
                <a:cs typeface="Arial MT"/>
              </a:rPr>
              <a:t>и</a:t>
            </a:r>
            <a:r>
              <a:rPr sz="1600" spc="5" dirty="0">
                <a:latin typeface="Arial MT"/>
                <a:cs typeface="Arial MT"/>
              </a:rPr>
              <a:t> </a:t>
            </a:r>
            <a:r>
              <a:rPr sz="1600" spc="-745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600" spc="-755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600" spc="-869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600" spc="-745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600" spc="-720" dirty="0">
                <a:solidFill>
                  <a:srgbClr val="CC0000"/>
                </a:solidFill>
                <a:latin typeface="Arial MT"/>
                <a:cs typeface="Arial MT"/>
              </a:rPr>
              <a:t>орн</a:t>
            </a:r>
            <a:r>
              <a:rPr sz="1600" spc="-370" dirty="0">
                <a:solidFill>
                  <a:srgbClr val="CC0000"/>
                </a:solidFill>
                <a:latin typeface="Arial MT"/>
                <a:cs typeface="Arial MT"/>
              </a:rPr>
              <a:t>е  </a:t>
            </a:r>
            <a:r>
              <a:rPr sz="1600" spc="-690" dirty="0">
                <a:solidFill>
                  <a:srgbClr val="CC0000"/>
                </a:solidFill>
                <a:latin typeface="Arial MT"/>
                <a:cs typeface="Arial MT"/>
              </a:rPr>
              <a:t>ћелије</a:t>
            </a:r>
            <a:r>
              <a:rPr sz="1600" spc="-690" dirty="0">
                <a:latin typeface="Arial MT"/>
                <a:cs typeface="Arial MT"/>
              </a:rPr>
              <a:t>.</a:t>
            </a:r>
            <a:endParaRPr sz="160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384"/>
              </a:spcBef>
              <a:buFont typeface="Arial MT"/>
              <a:buChar char="•"/>
              <a:tabLst>
                <a:tab pos="354965" algn="l"/>
                <a:tab pos="356235" algn="l"/>
              </a:tabLst>
            </a:pPr>
            <a:r>
              <a:rPr sz="1600" b="1" spc="-15" dirty="0">
                <a:latin typeface="Arial"/>
                <a:cs typeface="Arial"/>
              </a:rPr>
              <a:t>Неуроепителне</a:t>
            </a:r>
            <a:r>
              <a:rPr sz="1600" b="1" spc="4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ћелије</a:t>
            </a:r>
            <a:r>
              <a:rPr sz="1600" spc="-5" dirty="0">
                <a:latin typeface="Arial MT"/>
                <a:cs typeface="Arial MT"/>
              </a:rPr>
              <a:t>:</a:t>
            </a:r>
            <a:endParaRPr sz="160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384"/>
              </a:spcBef>
              <a:buChar char="•"/>
              <a:tabLst>
                <a:tab pos="354965" algn="l"/>
                <a:tab pos="356235" algn="l"/>
              </a:tabLst>
            </a:pPr>
            <a:r>
              <a:rPr sz="1600" spc="-540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600" spc="-76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600" spc="-755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600" spc="-869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600" spc="-71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600" spc="-730" dirty="0">
                <a:solidFill>
                  <a:srgbClr val="CC0000"/>
                </a:solidFill>
                <a:latin typeface="Arial MT"/>
                <a:cs typeface="Arial MT"/>
              </a:rPr>
              <a:t>б</a:t>
            </a:r>
            <a:r>
              <a:rPr sz="1600" spc="-86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600" spc="-670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600" spc="-720" dirty="0">
                <a:solidFill>
                  <a:srgbClr val="CC0000"/>
                </a:solidFill>
                <a:latin typeface="Arial MT"/>
                <a:cs typeface="Arial MT"/>
              </a:rPr>
              <a:t>арн</a:t>
            </a:r>
            <a:r>
              <a:rPr sz="1600" spc="-71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600" spc="4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600" spc="-720" dirty="0">
                <a:solidFill>
                  <a:srgbClr val="CC0000"/>
                </a:solidFill>
                <a:latin typeface="Arial MT"/>
                <a:cs typeface="Arial MT"/>
              </a:rPr>
              <a:t>ћ</a:t>
            </a:r>
            <a:r>
              <a:rPr sz="1600" spc="-76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600" spc="-670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600" spc="-71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600" spc="-1245" dirty="0">
                <a:solidFill>
                  <a:srgbClr val="CC0000"/>
                </a:solidFill>
                <a:latin typeface="Arial MT"/>
                <a:cs typeface="Arial MT"/>
              </a:rPr>
              <a:t>ј</a:t>
            </a:r>
            <a:r>
              <a:rPr sz="1600" spc="-71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600" spc="-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600" spc="-869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600" spc="-71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600" spc="-740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600" spc="2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600" spc="-5" dirty="0">
                <a:solidFill>
                  <a:srgbClr val="CC0000"/>
                </a:solidFill>
                <a:latin typeface="Arial MT"/>
                <a:cs typeface="Arial MT"/>
              </a:rPr>
              <a:t>I</a:t>
            </a:r>
            <a:r>
              <a:rPr sz="1600" spc="-5" dirty="0">
                <a:latin typeface="Arial MT"/>
                <a:cs typeface="Arial MT"/>
              </a:rPr>
              <a:t>.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213" y="2855910"/>
            <a:ext cx="3491229" cy="17805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827405" indent="-287020">
              <a:lnSpc>
                <a:spcPct val="100000"/>
              </a:lnSpc>
              <a:spcBef>
                <a:spcPts val="95"/>
              </a:spcBef>
              <a:buFont typeface="Arial MT"/>
              <a:buChar char="–"/>
              <a:tabLst>
                <a:tab pos="299085" algn="l"/>
                <a:tab pos="299720" algn="l"/>
              </a:tabLst>
            </a:pPr>
            <a:r>
              <a:rPr sz="1600" b="1" spc="-15" dirty="0">
                <a:latin typeface="Arial"/>
                <a:cs typeface="Arial"/>
              </a:rPr>
              <a:t>Крушкастог</a:t>
            </a:r>
            <a:r>
              <a:rPr sz="1600" b="1" spc="45" dirty="0">
                <a:latin typeface="Arial"/>
                <a:cs typeface="Arial"/>
              </a:rPr>
              <a:t> </a:t>
            </a:r>
            <a:r>
              <a:rPr sz="1600" b="1" spc="-15" dirty="0">
                <a:latin typeface="Arial"/>
                <a:cs typeface="Arial"/>
              </a:rPr>
              <a:t>облика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spc="-755" dirty="0">
                <a:latin typeface="Arial MT"/>
                <a:cs typeface="Arial MT"/>
              </a:rPr>
              <a:t>са </a:t>
            </a:r>
            <a:r>
              <a:rPr sz="1600" spc="-430" dirty="0">
                <a:latin typeface="Arial MT"/>
                <a:cs typeface="Arial MT"/>
              </a:rPr>
              <a:t> </a:t>
            </a:r>
            <a:r>
              <a:rPr sz="1600" spc="-705" dirty="0">
                <a:latin typeface="Arial MT"/>
                <a:cs typeface="Arial MT"/>
              </a:rPr>
              <a:t>ц</a:t>
            </a:r>
            <a:r>
              <a:rPr sz="1600" spc="-725" dirty="0">
                <a:latin typeface="Arial MT"/>
                <a:cs typeface="Arial MT"/>
              </a:rPr>
              <a:t>ен</a:t>
            </a:r>
            <a:r>
              <a:rPr sz="1600" spc="-869" dirty="0">
                <a:latin typeface="Arial MT"/>
                <a:cs typeface="Arial MT"/>
              </a:rPr>
              <a:t>т</a:t>
            </a:r>
            <a:r>
              <a:rPr sz="1600" spc="-705" dirty="0">
                <a:latin typeface="Arial MT"/>
                <a:cs typeface="Arial MT"/>
              </a:rPr>
              <a:t>ра</a:t>
            </a:r>
            <a:r>
              <a:rPr sz="1600" spc="-700" dirty="0">
                <a:latin typeface="Arial MT"/>
                <a:cs typeface="Arial MT"/>
              </a:rPr>
              <a:t>л</a:t>
            </a:r>
            <a:r>
              <a:rPr sz="1600" spc="-730" dirty="0">
                <a:latin typeface="Arial MT"/>
                <a:cs typeface="Arial MT"/>
              </a:rPr>
              <a:t>н</a:t>
            </a:r>
            <a:r>
              <a:rPr sz="1600" spc="-715" dirty="0">
                <a:latin typeface="Arial MT"/>
                <a:cs typeface="Arial MT"/>
              </a:rPr>
              <a:t>о</a:t>
            </a:r>
            <a:r>
              <a:rPr sz="1600" spc="20" dirty="0">
                <a:latin typeface="Arial MT"/>
                <a:cs typeface="Arial MT"/>
              </a:rPr>
              <a:t> </a:t>
            </a:r>
            <a:r>
              <a:rPr sz="1600" spc="-745" dirty="0">
                <a:latin typeface="Arial MT"/>
                <a:cs typeface="Arial MT"/>
              </a:rPr>
              <a:t>п</a:t>
            </a:r>
            <a:r>
              <a:rPr sz="1600" spc="-765" dirty="0">
                <a:latin typeface="Arial MT"/>
                <a:cs typeface="Arial MT"/>
              </a:rPr>
              <a:t>о</a:t>
            </a:r>
            <a:r>
              <a:rPr sz="1600" spc="-755" dirty="0">
                <a:latin typeface="Arial MT"/>
                <a:cs typeface="Arial MT"/>
              </a:rPr>
              <a:t>с</a:t>
            </a:r>
            <a:r>
              <a:rPr sz="1600" spc="-885" dirty="0">
                <a:latin typeface="Arial MT"/>
                <a:cs typeface="Arial MT"/>
              </a:rPr>
              <a:t>т</a:t>
            </a:r>
            <a:r>
              <a:rPr sz="1600" spc="-740" dirty="0">
                <a:latin typeface="Arial MT"/>
                <a:cs typeface="Arial MT"/>
              </a:rPr>
              <a:t>а</a:t>
            </a:r>
            <a:r>
              <a:rPr sz="1600" spc="-735" dirty="0">
                <a:latin typeface="Arial MT"/>
                <a:cs typeface="Arial MT"/>
              </a:rPr>
              <a:t>в</a:t>
            </a:r>
            <a:r>
              <a:rPr sz="1600" spc="-150" dirty="0">
                <a:latin typeface="Arial MT"/>
                <a:cs typeface="Arial MT"/>
              </a:rPr>
              <a:t>љ</a:t>
            </a:r>
            <a:r>
              <a:rPr sz="1600" spc="-725" dirty="0">
                <a:latin typeface="Arial MT"/>
                <a:cs typeface="Arial MT"/>
              </a:rPr>
              <a:t>ен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265" dirty="0">
                <a:latin typeface="Arial MT"/>
                <a:cs typeface="Arial MT"/>
              </a:rPr>
              <a:t>м  </a:t>
            </a:r>
            <a:r>
              <a:rPr sz="1600" spc="-670" dirty="0">
                <a:latin typeface="Arial MT"/>
                <a:cs typeface="Arial MT"/>
              </a:rPr>
              <a:t>нуклеусом.</a:t>
            </a:r>
            <a:endParaRPr sz="1600">
              <a:latin typeface="Arial MT"/>
              <a:cs typeface="Arial MT"/>
            </a:endParaRPr>
          </a:p>
          <a:p>
            <a:pPr marL="299085" marR="5080" indent="-287020">
              <a:lnSpc>
                <a:spcPct val="100000"/>
              </a:lnSpc>
              <a:spcBef>
                <a:spcPts val="385"/>
              </a:spcBef>
              <a:buFont typeface="Arial MT"/>
              <a:buChar char="–"/>
              <a:tabLst>
                <a:tab pos="299085" algn="l"/>
                <a:tab pos="299720" algn="l"/>
              </a:tabLst>
            </a:pPr>
            <a:r>
              <a:rPr sz="1600" b="1" dirty="0">
                <a:latin typeface="Arial"/>
                <a:cs typeface="Arial"/>
              </a:rPr>
              <a:t>Б</a:t>
            </a:r>
            <a:r>
              <a:rPr sz="1600" b="1" spc="15" dirty="0">
                <a:latin typeface="Arial"/>
                <a:cs typeface="Arial"/>
              </a:rPr>
              <a:t>а</a:t>
            </a:r>
            <a:r>
              <a:rPr sz="1600" b="1" spc="-35" dirty="0">
                <a:latin typeface="Arial"/>
                <a:cs typeface="Arial"/>
              </a:rPr>
              <a:t>з</a:t>
            </a:r>
            <a:r>
              <a:rPr sz="1600" b="1" spc="-10" dirty="0">
                <a:latin typeface="Arial"/>
                <a:cs typeface="Arial"/>
              </a:rPr>
              <a:t>алн</a:t>
            </a:r>
            <a:r>
              <a:rPr sz="1600" b="1" spc="-5" dirty="0">
                <a:latin typeface="Arial"/>
                <a:cs typeface="Arial"/>
              </a:rPr>
              <a:t>е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spc="-710" dirty="0">
                <a:latin typeface="Arial MT"/>
                <a:cs typeface="Arial MT"/>
              </a:rPr>
              <a:t>и</a:t>
            </a:r>
            <a:r>
              <a:rPr sz="1600" spc="20" dirty="0">
                <a:latin typeface="Arial MT"/>
                <a:cs typeface="Arial MT"/>
              </a:rPr>
              <a:t> </a:t>
            </a:r>
            <a:r>
              <a:rPr sz="1600" b="1" spc="-10" dirty="0">
                <a:latin typeface="Arial"/>
                <a:cs typeface="Arial"/>
              </a:rPr>
              <a:t>б</a:t>
            </a:r>
            <a:r>
              <a:rPr sz="1600" b="1" spc="-45" dirty="0">
                <a:latin typeface="Arial"/>
                <a:cs typeface="Arial"/>
              </a:rPr>
              <a:t>о</a:t>
            </a:r>
            <a:r>
              <a:rPr sz="1600" b="1" spc="-10" dirty="0">
                <a:latin typeface="Arial"/>
                <a:cs typeface="Arial"/>
              </a:rPr>
              <a:t>чн</a:t>
            </a:r>
            <a:r>
              <a:rPr sz="1600" b="1" spc="-5" dirty="0">
                <a:latin typeface="Arial"/>
                <a:cs typeface="Arial"/>
              </a:rPr>
              <a:t>е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по</a:t>
            </a:r>
            <a:r>
              <a:rPr sz="1600" b="1" spc="-5" dirty="0">
                <a:latin typeface="Arial"/>
                <a:cs typeface="Arial"/>
              </a:rPr>
              <a:t>в</a:t>
            </a:r>
            <a:r>
              <a:rPr sz="1600" b="1" spc="-10" dirty="0">
                <a:latin typeface="Arial"/>
                <a:cs typeface="Arial"/>
              </a:rPr>
              <a:t>р</a:t>
            </a:r>
            <a:r>
              <a:rPr sz="1600" b="1" spc="-40" dirty="0">
                <a:latin typeface="Arial"/>
                <a:cs typeface="Arial"/>
              </a:rPr>
              <a:t>ш</a:t>
            </a:r>
            <a:r>
              <a:rPr sz="1600" b="1" spc="-5" dirty="0">
                <a:latin typeface="Arial"/>
                <a:cs typeface="Arial"/>
              </a:rPr>
              <a:t>и</a:t>
            </a:r>
            <a:r>
              <a:rPr sz="1600" b="1" spc="-10" dirty="0">
                <a:latin typeface="Arial"/>
                <a:cs typeface="Arial"/>
              </a:rPr>
              <a:t>н</a:t>
            </a:r>
            <a:r>
              <a:rPr sz="1600" b="1" spc="-5" dirty="0">
                <a:latin typeface="Arial"/>
                <a:cs typeface="Arial"/>
              </a:rPr>
              <a:t>е  </a:t>
            </a:r>
            <a:r>
              <a:rPr sz="1600" spc="-720" dirty="0">
                <a:latin typeface="Arial MT"/>
                <a:cs typeface="Arial MT"/>
              </a:rPr>
              <a:t>ћ</a:t>
            </a:r>
            <a:r>
              <a:rPr sz="1600" spc="-765" dirty="0">
                <a:latin typeface="Arial MT"/>
                <a:cs typeface="Arial MT"/>
              </a:rPr>
              <a:t>е</a:t>
            </a:r>
            <a:r>
              <a:rPr sz="1600" spc="-670" dirty="0">
                <a:latin typeface="Arial MT"/>
                <a:cs typeface="Arial MT"/>
              </a:rPr>
              <a:t>л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1250" dirty="0">
                <a:latin typeface="Arial MT"/>
                <a:cs typeface="Arial MT"/>
              </a:rPr>
              <a:t>ј</a:t>
            </a:r>
            <a:r>
              <a:rPr sz="1600" spc="-715" dirty="0">
                <a:latin typeface="Arial MT"/>
                <a:cs typeface="Arial MT"/>
              </a:rPr>
              <a:t>а</a:t>
            </a:r>
            <a:r>
              <a:rPr sz="1600" spc="-5" dirty="0">
                <a:latin typeface="Arial MT"/>
                <a:cs typeface="Arial MT"/>
              </a:rPr>
              <a:t> </a:t>
            </a:r>
            <a:r>
              <a:rPr sz="1600" spc="-705" dirty="0">
                <a:latin typeface="Arial MT"/>
                <a:cs typeface="Arial MT"/>
              </a:rPr>
              <a:t>о</a:t>
            </a:r>
            <a:r>
              <a:rPr sz="1600" spc="-740" dirty="0">
                <a:latin typeface="Arial MT"/>
                <a:cs typeface="Arial MT"/>
              </a:rPr>
              <a:t>б</a:t>
            </a:r>
            <a:r>
              <a:rPr sz="1600" spc="-825" dirty="0">
                <a:latin typeface="Arial MT"/>
                <a:cs typeface="Arial MT"/>
              </a:rPr>
              <a:t>у</a:t>
            </a:r>
            <a:r>
              <a:rPr sz="1600" spc="-815" dirty="0">
                <a:latin typeface="Arial MT"/>
                <a:cs typeface="Arial MT"/>
              </a:rPr>
              <a:t>х</a:t>
            </a:r>
            <a:r>
              <a:rPr sz="1600" spc="-765" dirty="0">
                <a:latin typeface="Arial MT"/>
                <a:cs typeface="Arial MT"/>
              </a:rPr>
              <a:t>в</a:t>
            </a:r>
            <a:r>
              <a:rPr sz="1600" spc="-720" dirty="0">
                <a:latin typeface="Arial MT"/>
                <a:cs typeface="Arial MT"/>
              </a:rPr>
              <a:t>аћен</a:t>
            </a:r>
            <a:r>
              <a:rPr sz="1600" spc="-715" dirty="0">
                <a:latin typeface="Arial MT"/>
                <a:cs typeface="Arial MT"/>
              </a:rPr>
              <a:t>е</a:t>
            </a:r>
            <a:r>
              <a:rPr sz="1600" spc="35" dirty="0">
                <a:latin typeface="Arial MT"/>
                <a:cs typeface="Arial MT"/>
              </a:rPr>
              <a:t> </a:t>
            </a:r>
            <a:r>
              <a:rPr sz="1600" spc="-800" dirty="0">
                <a:latin typeface="Arial MT"/>
                <a:cs typeface="Arial MT"/>
              </a:rPr>
              <a:t>с</a:t>
            </a:r>
            <a:r>
              <a:rPr sz="1600" spc="-805" dirty="0">
                <a:latin typeface="Arial MT"/>
                <a:cs typeface="Arial MT"/>
              </a:rPr>
              <a:t>у</a:t>
            </a:r>
            <a:r>
              <a:rPr sz="1600" spc="5" dirty="0">
                <a:latin typeface="Arial MT"/>
                <a:cs typeface="Arial MT"/>
              </a:rPr>
              <a:t> </a:t>
            </a:r>
            <a:r>
              <a:rPr sz="1600" spc="-910" dirty="0">
                <a:latin typeface="Arial MT"/>
                <a:cs typeface="Arial MT"/>
              </a:rPr>
              <a:t>к</a:t>
            </a:r>
            <a:r>
              <a:rPr sz="1600" spc="-730" dirty="0">
                <a:latin typeface="Arial MT"/>
                <a:cs typeface="Arial MT"/>
              </a:rPr>
              <a:t>р</a:t>
            </a:r>
            <a:r>
              <a:rPr sz="1600" spc="-825" dirty="0">
                <a:latin typeface="Arial MT"/>
                <a:cs typeface="Arial MT"/>
              </a:rPr>
              <a:t>у</a:t>
            </a:r>
            <a:r>
              <a:rPr sz="1600" spc="-745" dirty="0">
                <a:latin typeface="Arial MT"/>
                <a:cs typeface="Arial MT"/>
              </a:rPr>
              <a:t>п</a:t>
            </a:r>
            <a:r>
              <a:rPr sz="1600" spc="-730" dirty="0">
                <a:latin typeface="Arial MT"/>
                <a:cs typeface="Arial MT"/>
              </a:rPr>
              <a:t>н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515" dirty="0">
                <a:latin typeface="Arial MT"/>
                <a:cs typeface="Arial MT"/>
              </a:rPr>
              <a:t>м</a:t>
            </a:r>
            <a:r>
              <a:rPr sz="1600" spc="-5" dirty="0">
                <a:latin typeface="Arial MT"/>
                <a:cs typeface="Arial MT"/>
              </a:rPr>
              <a:t>,  </a:t>
            </a:r>
            <a:r>
              <a:rPr sz="1600" spc="-775" dirty="0">
                <a:latin typeface="Arial MT"/>
                <a:cs typeface="Arial MT"/>
              </a:rPr>
              <a:t>ч</a:t>
            </a:r>
            <a:r>
              <a:rPr sz="1600" spc="-720" dirty="0">
                <a:latin typeface="Arial MT"/>
                <a:cs typeface="Arial MT"/>
              </a:rPr>
              <a:t>а</a:t>
            </a:r>
            <a:r>
              <a:rPr sz="1600" spc="-320" dirty="0">
                <a:latin typeface="Arial MT"/>
                <a:cs typeface="Arial MT"/>
              </a:rPr>
              <a:t>ш</a:t>
            </a:r>
            <a:r>
              <a:rPr sz="1600" spc="-755" dirty="0">
                <a:latin typeface="Arial MT"/>
                <a:cs typeface="Arial MT"/>
              </a:rPr>
              <a:t>о</a:t>
            </a:r>
            <a:r>
              <a:rPr sz="1600" spc="-670" dirty="0">
                <a:latin typeface="Arial MT"/>
                <a:cs typeface="Arial MT"/>
              </a:rPr>
              <a:t>л</a:t>
            </a:r>
            <a:r>
              <a:rPr sz="1600" spc="-815" dirty="0">
                <a:latin typeface="Arial MT"/>
                <a:cs typeface="Arial MT"/>
              </a:rPr>
              <a:t>ик</a:t>
            </a:r>
            <a:r>
              <a:rPr sz="1600" spc="-615" dirty="0">
                <a:latin typeface="Arial MT"/>
                <a:cs typeface="Arial MT"/>
              </a:rPr>
              <a:t>и</a:t>
            </a:r>
            <a:r>
              <a:rPr sz="1600" spc="-610" dirty="0">
                <a:latin typeface="Arial MT"/>
                <a:cs typeface="Arial MT"/>
              </a:rPr>
              <a:t>м</a:t>
            </a:r>
            <a:r>
              <a:rPr sz="1600" spc="50" dirty="0">
                <a:latin typeface="Arial MT"/>
                <a:cs typeface="Arial MT"/>
              </a:rPr>
              <a:t> </a:t>
            </a:r>
            <a:r>
              <a:rPr sz="1600" spc="-720" dirty="0">
                <a:latin typeface="Arial MT"/>
                <a:cs typeface="Arial MT"/>
              </a:rPr>
              <a:t>а</a:t>
            </a:r>
            <a:r>
              <a:rPr sz="1600" spc="-505" dirty="0">
                <a:latin typeface="Arial MT"/>
                <a:cs typeface="Arial MT"/>
              </a:rPr>
              <a:t>ф</a:t>
            </a:r>
            <a:r>
              <a:rPr sz="1600" spc="-500" dirty="0">
                <a:latin typeface="Arial MT"/>
                <a:cs typeface="Arial MT"/>
              </a:rPr>
              <a:t>е</a:t>
            </a:r>
            <a:r>
              <a:rPr sz="1600" spc="-720" dirty="0">
                <a:latin typeface="Arial MT"/>
                <a:cs typeface="Arial MT"/>
              </a:rPr>
              <a:t>ре</a:t>
            </a:r>
            <a:r>
              <a:rPr sz="1600" spc="-805" dirty="0">
                <a:latin typeface="Arial MT"/>
                <a:cs typeface="Arial MT"/>
              </a:rPr>
              <a:t>н</a:t>
            </a:r>
            <a:r>
              <a:rPr sz="1600" spc="-795" dirty="0">
                <a:latin typeface="Arial MT"/>
                <a:cs typeface="Arial MT"/>
              </a:rPr>
              <a:t>т</a:t>
            </a:r>
            <a:r>
              <a:rPr sz="1600" spc="-655" dirty="0">
                <a:latin typeface="Arial MT"/>
                <a:cs typeface="Arial MT"/>
              </a:rPr>
              <a:t>ни</a:t>
            </a:r>
            <a:r>
              <a:rPr sz="1600" spc="-645" dirty="0">
                <a:latin typeface="Arial MT"/>
                <a:cs typeface="Arial MT"/>
              </a:rPr>
              <a:t>м</a:t>
            </a:r>
            <a:r>
              <a:rPr sz="1600" spc="45" dirty="0">
                <a:latin typeface="Arial MT"/>
                <a:cs typeface="Arial MT"/>
              </a:rPr>
              <a:t> </a:t>
            </a:r>
            <a:r>
              <a:rPr sz="1600" spc="-73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600" spc="-72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600" spc="-720" dirty="0">
                <a:solidFill>
                  <a:srgbClr val="CC0000"/>
                </a:solidFill>
                <a:latin typeface="Arial MT"/>
                <a:cs typeface="Arial MT"/>
              </a:rPr>
              <a:t>р</a:t>
            </a:r>
            <a:r>
              <a:rPr sz="1600" spc="-755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600" spc="-470" dirty="0">
                <a:solidFill>
                  <a:srgbClr val="CC0000"/>
                </a:solidFill>
                <a:latin typeface="Arial MT"/>
                <a:cs typeface="Arial MT"/>
              </a:rPr>
              <a:t>ним  </a:t>
            </a:r>
            <a:r>
              <a:rPr sz="1600" spc="-635" dirty="0">
                <a:solidFill>
                  <a:srgbClr val="CC0000"/>
                </a:solidFill>
                <a:latin typeface="Arial MT"/>
                <a:cs typeface="Arial MT"/>
              </a:rPr>
              <a:t>продужецима</a:t>
            </a:r>
            <a:r>
              <a:rPr sz="1600" spc="-635" dirty="0">
                <a:latin typeface="Arial MT"/>
                <a:cs typeface="Arial MT"/>
              </a:rPr>
              <a:t>.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6345" y="4660477"/>
            <a:ext cx="29705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95"/>
              </a:spcBef>
              <a:buChar char="•"/>
              <a:tabLst>
                <a:tab pos="354965" algn="l"/>
                <a:tab pos="356235" algn="l"/>
              </a:tabLst>
            </a:pPr>
            <a:r>
              <a:rPr sz="1600" spc="-540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600" spc="-76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600" spc="-755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600" spc="-869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600" spc="-71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600" spc="-730" dirty="0">
                <a:solidFill>
                  <a:srgbClr val="CC0000"/>
                </a:solidFill>
                <a:latin typeface="Arial MT"/>
                <a:cs typeface="Arial MT"/>
              </a:rPr>
              <a:t>б</a:t>
            </a:r>
            <a:r>
              <a:rPr sz="1600" spc="-86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600" spc="-670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600" spc="-720" dirty="0">
                <a:solidFill>
                  <a:srgbClr val="CC0000"/>
                </a:solidFill>
                <a:latin typeface="Arial MT"/>
                <a:cs typeface="Arial MT"/>
              </a:rPr>
              <a:t>арн</a:t>
            </a:r>
            <a:r>
              <a:rPr sz="1600" spc="-71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600" spc="4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600" spc="-720" dirty="0">
                <a:solidFill>
                  <a:srgbClr val="CC0000"/>
                </a:solidFill>
                <a:latin typeface="Arial MT"/>
                <a:cs typeface="Arial MT"/>
              </a:rPr>
              <a:t>ћ</a:t>
            </a:r>
            <a:r>
              <a:rPr sz="1600" spc="-76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600" spc="-670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600" spc="-71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600" spc="-1245" dirty="0">
                <a:solidFill>
                  <a:srgbClr val="CC0000"/>
                </a:solidFill>
                <a:latin typeface="Arial MT"/>
                <a:cs typeface="Arial MT"/>
              </a:rPr>
              <a:t>ј</a:t>
            </a:r>
            <a:r>
              <a:rPr sz="1600" spc="-71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600" spc="-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600" spc="-869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600" spc="-71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600" spc="-740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600" spc="2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600" spc="-5" dirty="0">
                <a:solidFill>
                  <a:srgbClr val="CC0000"/>
                </a:solidFill>
                <a:latin typeface="Arial MT"/>
                <a:cs typeface="Arial MT"/>
              </a:rPr>
              <a:t>II</a:t>
            </a:r>
            <a:r>
              <a:rPr sz="1600" spc="-5" dirty="0">
                <a:latin typeface="Arial MT"/>
                <a:cs typeface="Arial MT"/>
              </a:rPr>
              <a:t>.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618" y="4953164"/>
            <a:ext cx="3416935" cy="12928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79120" indent="-287020">
              <a:lnSpc>
                <a:spcPct val="100000"/>
              </a:lnSpc>
              <a:spcBef>
                <a:spcPts val="95"/>
              </a:spcBef>
              <a:buFont typeface="Arial MT"/>
              <a:buChar char="–"/>
              <a:tabLst>
                <a:tab pos="299085" algn="l"/>
                <a:tab pos="299720" algn="l"/>
              </a:tabLst>
            </a:pPr>
            <a:r>
              <a:rPr sz="1600" b="1" spc="-10" dirty="0">
                <a:latin typeface="Arial"/>
                <a:cs typeface="Arial"/>
              </a:rPr>
              <a:t>Цилиндричног</a:t>
            </a:r>
            <a:r>
              <a:rPr sz="1600" b="1" spc="25" dirty="0">
                <a:latin typeface="Arial"/>
                <a:cs typeface="Arial"/>
              </a:rPr>
              <a:t> </a:t>
            </a:r>
            <a:r>
              <a:rPr sz="1600" b="1" spc="-15" dirty="0">
                <a:latin typeface="Arial"/>
                <a:cs typeface="Arial"/>
              </a:rPr>
              <a:t>облика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spc="-755" dirty="0">
                <a:latin typeface="Arial MT"/>
                <a:cs typeface="Arial MT"/>
              </a:rPr>
              <a:t>са </a:t>
            </a:r>
            <a:r>
              <a:rPr sz="1600" spc="-430" dirty="0">
                <a:latin typeface="Arial MT"/>
                <a:cs typeface="Arial MT"/>
              </a:rPr>
              <a:t> </a:t>
            </a:r>
            <a:r>
              <a:rPr sz="1600" spc="-1245" dirty="0">
                <a:latin typeface="Arial MT"/>
                <a:cs typeface="Arial MT"/>
              </a:rPr>
              <a:t>ј</a:t>
            </a:r>
            <a:r>
              <a:rPr sz="1600" spc="-755" dirty="0">
                <a:latin typeface="Arial MT"/>
                <a:cs typeface="Arial MT"/>
              </a:rPr>
              <a:t>е</a:t>
            </a:r>
            <a:r>
              <a:rPr sz="1600" spc="-670" dirty="0">
                <a:latin typeface="Arial MT"/>
                <a:cs typeface="Arial MT"/>
              </a:rPr>
              <a:t>д</a:t>
            </a:r>
            <a:r>
              <a:rPr sz="1600" spc="-720" dirty="0">
                <a:latin typeface="Arial MT"/>
                <a:cs typeface="Arial MT"/>
              </a:rPr>
              <a:t>ри</a:t>
            </a:r>
            <a:r>
              <a:rPr sz="1600" spc="-515" dirty="0">
                <a:latin typeface="Arial MT"/>
                <a:cs typeface="Arial MT"/>
              </a:rPr>
              <a:t>м</a:t>
            </a:r>
            <a:r>
              <a:rPr sz="1600" spc="-715" dirty="0">
                <a:latin typeface="Arial MT"/>
                <a:cs typeface="Arial MT"/>
              </a:rPr>
              <a:t>а</a:t>
            </a:r>
            <a:r>
              <a:rPr sz="1600" spc="10" dirty="0">
                <a:latin typeface="Arial MT"/>
                <a:cs typeface="Arial MT"/>
              </a:rPr>
              <a:t> </a:t>
            </a:r>
            <a:r>
              <a:rPr sz="1600" spc="-805" dirty="0">
                <a:latin typeface="Arial MT"/>
                <a:cs typeface="Arial MT"/>
              </a:rPr>
              <a:t>у</a:t>
            </a:r>
            <a:r>
              <a:rPr sz="1600" spc="15" dirty="0">
                <a:latin typeface="Arial MT"/>
                <a:cs typeface="Arial MT"/>
              </a:rPr>
              <a:t> </a:t>
            </a:r>
            <a:r>
              <a:rPr sz="1600" spc="-730" dirty="0">
                <a:latin typeface="Arial MT"/>
                <a:cs typeface="Arial MT"/>
              </a:rPr>
              <a:t>ап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875" dirty="0">
                <a:latin typeface="Arial MT"/>
                <a:cs typeface="Arial MT"/>
              </a:rPr>
              <a:t>к</a:t>
            </a:r>
            <a:r>
              <a:rPr sz="1600" spc="-700" dirty="0">
                <a:latin typeface="Arial MT"/>
                <a:cs typeface="Arial MT"/>
              </a:rPr>
              <a:t>а</a:t>
            </a:r>
            <a:r>
              <a:rPr sz="1600" spc="-695" dirty="0">
                <a:latin typeface="Arial MT"/>
                <a:cs typeface="Arial MT"/>
              </a:rPr>
              <a:t>л</a:t>
            </a:r>
            <a:r>
              <a:rPr sz="1600" spc="-730" dirty="0">
                <a:latin typeface="Arial MT"/>
                <a:cs typeface="Arial MT"/>
              </a:rPr>
              <a:t>н</a:t>
            </a:r>
            <a:r>
              <a:rPr sz="1600" spc="-615" dirty="0">
                <a:latin typeface="Arial MT"/>
                <a:cs typeface="Arial MT"/>
              </a:rPr>
              <a:t>о</a:t>
            </a:r>
            <a:r>
              <a:rPr sz="1600" spc="-610" dirty="0">
                <a:latin typeface="Arial MT"/>
                <a:cs typeface="Arial MT"/>
              </a:rPr>
              <a:t>м</a:t>
            </a:r>
            <a:r>
              <a:rPr sz="1600" spc="25" dirty="0">
                <a:latin typeface="Arial MT"/>
                <a:cs typeface="Arial MT"/>
              </a:rPr>
              <a:t> </a:t>
            </a:r>
            <a:r>
              <a:rPr sz="1600" spc="-670" dirty="0">
                <a:latin typeface="Arial MT"/>
                <a:cs typeface="Arial MT"/>
              </a:rPr>
              <a:t>д</a:t>
            </a:r>
            <a:r>
              <a:rPr sz="1600" spc="-765" dirty="0">
                <a:latin typeface="Arial MT"/>
                <a:cs typeface="Arial MT"/>
              </a:rPr>
              <a:t>е</a:t>
            </a:r>
            <a:r>
              <a:rPr sz="1600" spc="-670" dirty="0">
                <a:latin typeface="Arial MT"/>
                <a:cs typeface="Arial MT"/>
              </a:rPr>
              <a:t>л</a:t>
            </a:r>
            <a:r>
              <a:rPr sz="1600" spc="-980" dirty="0">
                <a:latin typeface="Arial MT"/>
                <a:cs typeface="Arial MT"/>
              </a:rPr>
              <a:t>у</a:t>
            </a:r>
            <a:r>
              <a:rPr sz="1600" spc="-5" dirty="0">
                <a:latin typeface="Arial MT"/>
                <a:cs typeface="Arial MT"/>
              </a:rPr>
              <a:t>.</a:t>
            </a:r>
            <a:endParaRPr sz="1600">
              <a:latin typeface="Arial MT"/>
              <a:cs typeface="Arial MT"/>
            </a:endParaRPr>
          </a:p>
          <a:p>
            <a:pPr marL="299085" marR="5080" indent="-287020">
              <a:lnSpc>
                <a:spcPct val="100000"/>
              </a:lnSpc>
              <a:spcBef>
                <a:spcPts val="385"/>
              </a:spcBef>
              <a:buChar char="–"/>
              <a:tabLst>
                <a:tab pos="299085" algn="l"/>
                <a:tab pos="299720" algn="l"/>
              </a:tabLst>
            </a:pPr>
            <a:r>
              <a:rPr sz="1600" spc="-525" dirty="0">
                <a:latin typeface="Arial MT"/>
                <a:cs typeface="Arial MT"/>
              </a:rPr>
              <a:t>А</a:t>
            </a:r>
            <a:r>
              <a:rPr sz="1600" spc="-300" dirty="0">
                <a:latin typeface="Arial MT"/>
                <a:cs typeface="Arial MT"/>
              </a:rPr>
              <a:t>ф</a:t>
            </a:r>
            <a:r>
              <a:rPr sz="1600" spc="-720" dirty="0">
                <a:latin typeface="Arial MT"/>
                <a:cs typeface="Arial MT"/>
              </a:rPr>
              <a:t>ере</a:t>
            </a:r>
            <a:r>
              <a:rPr sz="1600" spc="-805" dirty="0">
                <a:latin typeface="Arial MT"/>
                <a:cs typeface="Arial MT"/>
              </a:rPr>
              <a:t>н</a:t>
            </a:r>
            <a:r>
              <a:rPr sz="1600" spc="-795" dirty="0">
                <a:latin typeface="Arial MT"/>
                <a:cs typeface="Arial MT"/>
              </a:rPr>
              <a:t>т</a:t>
            </a:r>
            <a:r>
              <a:rPr sz="1600" spc="-725" dirty="0">
                <a:latin typeface="Arial MT"/>
                <a:cs typeface="Arial MT"/>
              </a:rPr>
              <a:t>н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45" dirty="0">
                <a:latin typeface="Arial MT"/>
                <a:cs typeface="Arial MT"/>
              </a:rPr>
              <a:t> </a:t>
            </a:r>
            <a:r>
              <a:rPr sz="1600" spc="-73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600" spc="-735" dirty="0">
                <a:solidFill>
                  <a:srgbClr val="CC0000"/>
                </a:solidFill>
                <a:latin typeface="Arial MT"/>
                <a:cs typeface="Arial MT"/>
              </a:rPr>
              <a:t>ер</a:t>
            </a:r>
            <a:r>
              <a:rPr sz="1600" spc="-730" dirty="0">
                <a:solidFill>
                  <a:srgbClr val="CC0000"/>
                </a:solidFill>
                <a:latin typeface="Arial MT"/>
                <a:cs typeface="Arial MT"/>
              </a:rPr>
              <a:t>вн</a:t>
            </a:r>
            <a:r>
              <a:rPr sz="1600" spc="-71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600" spc="3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600" spc="-869" dirty="0">
                <a:solidFill>
                  <a:srgbClr val="CC0000"/>
                </a:solidFill>
                <a:latin typeface="Arial MT"/>
                <a:cs typeface="Arial MT"/>
              </a:rPr>
              <a:t>з</a:t>
            </a:r>
            <a:r>
              <a:rPr sz="1600" spc="-74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600" spc="-735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600" spc="-525" dirty="0">
                <a:solidFill>
                  <a:srgbClr val="CC0000"/>
                </a:solidFill>
                <a:latin typeface="Arial MT"/>
                <a:cs typeface="Arial MT"/>
              </a:rPr>
              <a:t>р</a:t>
            </a:r>
            <a:r>
              <a:rPr sz="1600" spc="-520" dirty="0">
                <a:solidFill>
                  <a:srgbClr val="CC0000"/>
                </a:solidFill>
                <a:latin typeface="Arial MT"/>
                <a:cs typeface="Arial MT"/>
              </a:rPr>
              <a:t>ш</a:t>
            </a:r>
            <a:r>
              <a:rPr sz="1600" spc="-705" dirty="0">
                <a:solidFill>
                  <a:srgbClr val="CC0000"/>
                </a:solidFill>
                <a:latin typeface="Arial MT"/>
                <a:cs typeface="Arial MT"/>
              </a:rPr>
              <a:t>ец</a:t>
            </a:r>
            <a:r>
              <a:rPr sz="1600" spc="-710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600" spc="2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600" spc="-395" dirty="0">
                <a:latin typeface="Arial MT"/>
                <a:cs typeface="Arial MT"/>
              </a:rPr>
              <a:t>им  </a:t>
            </a:r>
            <a:r>
              <a:rPr sz="1600" spc="-745" dirty="0">
                <a:latin typeface="Arial MT"/>
                <a:cs typeface="Arial MT"/>
              </a:rPr>
              <a:t>п</a:t>
            </a:r>
            <a:r>
              <a:rPr sz="1600" spc="-720" dirty="0">
                <a:latin typeface="Arial MT"/>
                <a:cs typeface="Arial MT"/>
              </a:rPr>
              <a:t>ри</a:t>
            </a:r>
            <a:r>
              <a:rPr sz="1600" spc="-800" dirty="0">
                <a:latin typeface="Arial MT"/>
                <a:cs typeface="Arial MT"/>
              </a:rPr>
              <a:t>с</a:t>
            </a:r>
            <a:r>
              <a:rPr sz="1600" spc="-860" dirty="0">
                <a:latin typeface="Arial MT"/>
                <a:cs typeface="Arial MT"/>
              </a:rPr>
              <a:t>т</a:t>
            </a:r>
            <a:r>
              <a:rPr sz="1600" spc="-825" dirty="0">
                <a:latin typeface="Arial MT"/>
                <a:cs typeface="Arial MT"/>
              </a:rPr>
              <a:t>у</a:t>
            </a:r>
            <a:r>
              <a:rPr sz="1600" spc="-745" dirty="0">
                <a:latin typeface="Arial MT"/>
                <a:cs typeface="Arial MT"/>
              </a:rPr>
              <a:t>п</a:t>
            </a:r>
            <a:r>
              <a:rPr sz="1600" spc="-985" dirty="0">
                <a:latin typeface="Arial MT"/>
                <a:cs typeface="Arial MT"/>
              </a:rPr>
              <a:t>а</a:t>
            </a:r>
            <a:r>
              <a:rPr sz="1600" spc="-975" dirty="0">
                <a:latin typeface="Arial MT"/>
                <a:cs typeface="Arial MT"/>
              </a:rPr>
              <a:t>ј</a:t>
            </a:r>
            <a:r>
              <a:rPr sz="1600" spc="-805" dirty="0">
                <a:latin typeface="Arial MT"/>
                <a:cs typeface="Arial MT"/>
              </a:rPr>
              <a:t>у</a:t>
            </a:r>
            <a:r>
              <a:rPr sz="1600" spc="25" dirty="0">
                <a:latin typeface="Arial MT"/>
                <a:cs typeface="Arial MT"/>
              </a:rPr>
              <a:t> </a:t>
            </a:r>
            <a:r>
              <a:rPr sz="1600" spc="-800" dirty="0">
                <a:latin typeface="Arial MT"/>
                <a:cs typeface="Arial MT"/>
              </a:rPr>
              <a:t>с</a:t>
            </a:r>
            <a:r>
              <a:rPr sz="1600" spc="-615" dirty="0">
                <a:latin typeface="Arial MT"/>
                <a:cs typeface="Arial MT"/>
              </a:rPr>
              <a:t>а</a:t>
            </a:r>
            <a:r>
              <a:rPr sz="1600" spc="-620" dirty="0">
                <a:latin typeface="Arial MT"/>
                <a:cs typeface="Arial MT"/>
              </a:rPr>
              <a:t>м</a:t>
            </a:r>
            <a:r>
              <a:rPr sz="1600" spc="-715" dirty="0">
                <a:latin typeface="Arial MT"/>
                <a:cs typeface="Arial MT"/>
              </a:rPr>
              <a:t>о</a:t>
            </a:r>
            <a:r>
              <a:rPr sz="1600" spc="10" dirty="0">
                <a:latin typeface="Arial MT"/>
                <a:cs typeface="Arial MT"/>
              </a:rPr>
              <a:t> </a:t>
            </a:r>
            <a:r>
              <a:rPr sz="1600" spc="-805" dirty="0">
                <a:latin typeface="Arial MT"/>
                <a:cs typeface="Arial MT"/>
              </a:rPr>
              <a:t>у</a:t>
            </a:r>
            <a:r>
              <a:rPr sz="1600" spc="10" dirty="0">
                <a:latin typeface="Arial MT"/>
                <a:cs typeface="Arial MT"/>
              </a:rPr>
              <a:t> </a:t>
            </a:r>
            <a:r>
              <a:rPr sz="1600" b="1" spc="-10" dirty="0">
                <a:latin typeface="Arial"/>
                <a:cs typeface="Arial"/>
              </a:rPr>
              <a:t>б</a:t>
            </a:r>
            <a:r>
              <a:rPr sz="1600" b="1" spc="15" dirty="0">
                <a:latin typeface="Arial"/>
                <a:cs typeface="Arial"/>
              </a:rPr>
              <a:t>а</a:t>
            </a:r>
            <a:r>
              <a:rPr sz="1600" b="1" spc="-35" dirty="0">
                <a:latin typeface="Arial"/>
                <a:cs typeface="Arial"/>
              </a:rPr>
              <a:t>з</a:t>
            </a:r>
            <a:r>
              <a:rPr sz="1600" b="1" spc="-10" dirty="0">
                <a:latin typeface="Arial"/>
                <a:cs typeface="Arial"/>
              </a:rPr>
              <a:t>а</a:t>
            </a:r>
            <a:r>
              <a:rPr sz="1600" b="1" spc="-15" dirty="0">
                <a:latin typeface="Arial"/>
                <a:cs typeface="Arial"/>
              </a:rPr>
              <a:t>л</a:t>
            </a:r>
            <a:r>
              <a:rPr sz="1600" b="1" spc="-10" dirty="0">
                <a:latin typeface="Arial"/>
                <a:cs typeface="Arial"/>
              </a:rPr>
              <a:t>н</a:t>
            </a:r>
            <a:r>
              <a:rPr sz="1600" b="1" spc="-35" dirty="0">
                <a:latin typeface="Arial"/>
                <a:cs typeface="Arial"/>
              </a:rPr>
              <a:t>ом  </a:t>
            </a:r>
            <a:r>
              <a:rPr sz="1600" b="1" spc="-15" dirty="0">
                <a:latin typeface="Arial"/>
                <a:cs typeface="Arial"/>
              </a:rPr>
              <a:t>домену</a:t>
            </a:r>
            <a:r>
              <a:rPr sz="1600" spc="-15" dirty="0">
                <a:latin typeface="Arial MT"/>
                <a:cs typeface="Arial MT"/>
              </a:rPr>
              <a:t>.</a:t>
            </a:r>
            <a:endParaRPr sz="1600">
              <a:latin typeface="Arial MT"/>
              <a:cs typeface="Arial MT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6762" y="1417650"/>
            <a:ext cx="4114800" cy="287653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567237" y="1408112"/>
            <a:ext cx="4124325" cy="2886075"/>
          </a:xfrm>
          <a:prstGeom prst="rect">
            <a:avLst/>
          </a:prstGeom>
          <a:ln w="9525">
            <a:solidFill>
              <a:srgbClr val="C0504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50">
              <a:latin typeface="Times New Roman"/>
              <a:cs typeface="Times New Roman"/>
            </a:endParaRPr>
          </a:p>
          <a:p>
            <a:pPr marL="2400935">
              <a:lnSpc>
                <a:spcPct val="100000"/>
              </a:lnSpc>
            </a:pPr>
            <a:r>
              <a:rPr sz="9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MT"/>
                <a:cs typeface="Arial MT"/>
                <a:hlinkClick r:id="rId3"/>
              </a:rPr>
              <a:t>aquaticpath.umd.edu</a:t>
            </a:r>
            <a:endParaRPr sz="900">
              <a:latin typeface="Arial MT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650537" y="4536947"/>
            <a:ext cx="3935729" cy="1488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585" dirty="0">
                <a:latin typeface="Arial MT"/>
                <a:cs typeface="Arial MT"/>
              </a:rPr>
              <a:t>Н</a:t>
            </a:r>
            <a:r>
              <a:rPr sz="1600" spc="-580" dirty="0">
                <a:latin typeface="Arial MT"/>
                <a:cs typeface="Arial MT"/>
              </a:rPr>
              <a:t>а</a:t>
            </a:r>
            <a:r>
              <a:rPr sz="1600" spc="-5" dirty="0">
                <a:latin typeface="Arial MT"/>
                <a:cs typeface="Arial MT"/>
              </a:rPr>
              <a:t> </a:t>
            </a:r>
            <a:r>
              <a:rPr sz="1600" b="1" spc="-10" dirty="0">
                <a:latin typeface="Arial"/>
                <a:cs typeface="Arial"/>
              </a:rPr>
              <a:t>ап</a:t>
            </a:r>
            <a:r>
              <a:rPr sz="1600" b="1" spc="-5" dirty="0">
                <a:latin typeface="Arial"/>
                <a:cs typeface="Arial"/>
              </a:rPr>
              <a:t>и</a:t>
            </a:r>
            <a:r>
              <a:rPr sz="1600" b="1" dirty="0">
                <a:latin typeface="Arial"/>
                <a:cs typeface="Arial"/>
              </a:rPr>
              <a:t>к</a:t>
            </a:r>
            <a:r>
              <a:rPr sz="1600" b="1" spc="-10" dirty="0">
                <a:latin typeface="Arial"/>
                <a:cs typeface="Arial"/>
              </a:rPr>
              <a:t>а</a:t>
            </a:r>
            <a:r>
              <a:rPr sz="1600" b="1" spc="-15" dirty="0">
                <a:latin typeface="Arial"/>
                <a:cs typeface="Arial"/>
              </a:rPr>
              <a:t>л</a:t>
            </a:r>
            <a:r>
              <a:rPr sz="1600" b="1" spc="-10" dirty="0">
                <a:latin typeface="Arial"/>
                <a:cs typeface="Arial"/>
              </a:rPr>
              <a:t>но</a:t>
            </a:r>
            <a:r>
              <a:rPr sz="1600" b="1" spc="-5" dirty="0">
                <a:latin typeface="Arial"/>
                <a:cs typeface="Arial"/>
              </a:rPr>
              <a:t>ј</a:t>
            </a:r>
            <a:r>
              <a:rPr sz="1600" b="1" spc="2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по</a:t>
            </a:r>
            <a:r>
              <a:rPr sz="1600" b="1" spc="-5" dirty="0">
                <a:latin typeface="Arial"/>
                <a:cs typeface="Arial"/>
              </a:rPr>
              <a:t>в</a:t>
            </a:r>
            <a:r>
              <a:rPr sz="1600" b="1" spc="-10" dirty="0">
                <a:latin typeface="Arial"/>
                <a:cs typeface="Arial"/>
              </a:rPr>
              <a:t>р</a:t>
            </a:r>
            <a:r>
              <a:rPr sz="1600" b="1" spc="-40" dirty="0">
                <a:latin typeface="Arial"/>
                <a:cs typeface="Arial"/>
              </a:rPr>
              <a:t>ш</a:t>
            </a:r>
            <a:r>
              <a:rPr sz="1600" b="1" spc="-5" dirty="0">
                <a:latin typeface="Arial"/>
                <a:cs typeface="Arial"/>
              </a:rPr>
              <a:t>и</a:t>
            </a:r>
            <a:r>
              <a:rPr sz="1600" b="1" spc="-10" dirty="0">
                <a:latin typeface="Arial"/>
                <a:cs typeface="Arial"/>
              </a:rPr>
              <a:t>н</a:t>
            </a:r>
            <a:r>
              <a:rPr sz="1600" b="1" spc="-5" dirty="0">
                <a:latin typeface="Arial"/>
                <a:cs typeface="Arial"/>
              </a:rPr>
              <a:t>и</a:t>
            </a:r>
            <a:r>
              <a:rPr sz="1600" b="1" spc="75" dirty="0">
                <a:latin typeface="Arial"/>
                <a:cs typeface="Arial"/>
              </a:rPr>
              <a:t> </a:t>
            </a:r>
            <a:r>
              <a:rPr sz="1600" spc="-765" dirty="0">
                <a:latin typeface="Arial MT"/>
                <a:cs typeface="Arial MT"/>
              </a:rPr>
              <a:t>ве</a:t>
            </a:r>
            <a:r>
              <a:rPr sz="1600" spc="-755" dirty="0">
                <a:latin typeface="Arial MT"/>
                <a:cs typeface="Arial MT"/>
              </a:rPr>
              <a:t>с</a:t>
            </a:r>
            <a:r>
              <a:rPr sz="1600" spc="-869" dirty="0">
                <a:latin typeface="Arial MT"/>
                <a:cs typeface="Arial MT"/>
              </a:rPr>
              <a:t>т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730" dirty="0">
                <a:latin typeface="Arial MT"/>
                <a:cs typeface="Arial MT"/>
              </a:rPr>
              <a:t>б</a:t>
            </a:r>
            <a:r>
              <a:rPr sz="1600" spc="-860" dirty="0">
                <a:latin typeface="Arial MT"/>
                <a:cs typeface="Arial MT"/>
              </a:rPr>
              <a:t>у</a:t>
            </a:r>
            <a:r>
              <a:rPr sz="1600" spc="-670" dirty="0">
                <a:latin typeface="Arial MT"/>
                <a:cs typeface="Arial MT"/>
              </a:rPr>
              <a:t>л</a:t>
            </a:r>
            <a:r>
              <a:rPr sz="1600" spc="-720" dirty="0">
                <a:latin typeface="Arial MT"/>
                <a:cs typeface="Arial MT"/>
              </a:rPr>
              <a:t>арн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420" dirty="0">
                <a:latin typeface="Arial MT"/>
                <a:cs typeface="Arial MT"/>
              </a:rPr>
              <a:t>х  </a:t>
            </a:r>
            <a:r>
              <a:rPr sz="1600" spc="-805" dirty="0">
                <a:latin typeface="Arial MT"/>
                <a:cs typeface="Arial MT"/>
              </a:rPr>
              <a:t>ћелија</a:t>
            </a:r>
            <a:r>
              <a:rPr sz="1600" spc="-5" dirty="0">
                <a:latin typeface="Arial MT"/>
                <a:cs typeface="Arial MT"/>
              </a:rPr>
              <a:t> </a:t>
            </a:r>
            <a:r>
              <a:rPr sz="1600" spc="-740" dirty="0">
                <a:latin typeface="Arial MT"/>
                <a:cs typeface="Arial MT"/>
              </a:rPr>
              <a:t>налази</a:t>
            </a:r>
            <a:r>
              <a:rPr sz="1600" spc="30" dirty="0">
                <a:latin typeface="Arial MT"/>
                <a:cs typeface="Arial MT"/>
              </a:rPr>
              <a:t> </a:t>
            </a:r>
            <a:r>
              <a:rPr sz="1600" spc="-755" dirty="0">
                <a:latin typeface="Arial MT"/>
                <a:cs typeface="Arial MT"/>
              </a:rPr>
              <a:t>се</a:t>
            </a:r>
            <a:r>
              <a:rPr sz="1600" dirty="0">
                <a:latin typeface="Arial MT"/>
                <a:cs typeface="Arial MT"/>
              </a:rPr>
              <a:t> </a:t>
            </a:r>
            <a:r>
              <a:rPr sz="1600" spc="-665" dirty="0">
                <a:latin typeface="Arial MT"/>
                <a:cs typeface="Arial MT"/>
              </a:rPr>
              <a:t>мноштво</a:t>
            </a:r>
            <a:r>
              <a:rPr sz="1600" spc="30" dirty="0">
                <a:latin typeface="Arial MT"/>
                <a:cs typeface="Arial MT"/>
              </a:rPr>
              <a:t> </a:t>
            </a:r>
            <a:r>
              <a:rPr sz="1600" b="1" spc="-10" dirty="0">
                <a:latin typeface="Arial"/>
                <a:cs typeface="Arial"/>
              </a:rPr>
              <a:t>стереоцилија </a:t>
            </a:r>
            <a:r>
              <a:rPr sz="1600" b="1" spc="-430" dirty="0">
                <a:latin typeface="Arial"/>
                <a:cs typeface="Arial"/>
              </a:rPr>
              <a:t> </a:t>
            </a:r>
            <a:r>
              <a:rPr sz="1600" spc="-710" dirty="0">
                <a:latin typeface="Arial MT"/>
                <a:cs typeface="Arial MT"/>
              </a:rPr>
              <a:t>и</a:t>
            </a:r>
            <a:r>
              <a:rPr sz="1600" spc="5" dirty="0">
                <a:latin typeface="Arial MT"/>
                <a:cs typeface="Arial MT"/>
              </a:rPr>
              <a:t> </a:t>
            </a:r>
            <a:r>
              <a:rPr sz="1600" spc="-980" dirty="0">
                <a:latin typeface="Arial MT"/>
                <a:cs typeface="Arial MT"/>
              </a:rPr>
              <a:t>ј</a:t>
            </a:r>
            <a:r>
              <a:rPr sz="1600" spc="-1019" dirty="0">
                <a:latin typeface="Arial MT"/>
                <a:cs typeface="Arial MT"/>
              </a:rPr>
              <a:t>е</a:t>
            </a:r>
            <a:r>
              <a:rPr sz="1600" spc="-695" dirty="0">
                <a:latin typeface="Arial MT"/>
                <a:cs typeface="Arial MT"/>
              </a:rPr>
              <a:t>д</a:t>
            </a:r>
            <a:r>
              <a:rPr sz="1600" spc="-705" dirty="0">
                <a:latin typeface="Arial MT"/>
                <a:cs typeface="Arial MT"/>
              </a:rPr>
              <a:t>н</a:t>
            </a:r>
            <a:r>
              <a:rPr sz="1600" spc="-715" dirty="0">
                <a:latin typeface="Arial MT"/>
                <a:cs typeface="Arial MT"/>
              </a:rPr>
              <a:t>а</a:t>
            </a:r>
            <a:r>
              <a:rPr sz="1600" spc="10" dirty="0">
                <a:latin typeface="Arial MT"/>
                <a:cs typeface="Arial MT"/>
              </a:rPr>
              <a:t> </a:t>
            </a:r>
            <a:r>
              <a:rPr sz="1600" b="1" dirty="0">
                <a:latin typeface="Arial"/>
                <a:cs typeface="Arial"/>
              </a:rPr>
              <a:t>к</a:t>
            </a:r>
            <a:r>
              <a:rPr sz="1600" b="1" spc="-5" dirty="0">
                <a:latin typeface="Arial"/>
                <a:cs typeface="Arial"/>
              </a:rPr>
              <a:t>и</a:t>
            </a:r>
            <a:r>
              <a:rPr sz="1600" b="1" spc="-10" dirty="0">
                <a:latin typeface="Arial"/>
                <a:cs typeface="Arial"/>
              </a:rPr>
              <a:t>но</a:t>
            </a:r>
            <a:r>
              <a:rPr sz="1600" b="1" spc="-5" dirty="0">
                <a:latin typeface="Arial"/>
                <a:cs typeface="Arial"/>
              </a:rPr>
              <a:t>ци</a:t>
            </a:r>
            <a:r>
              <a:rPr sz="1600" b="1" spc="-15" dirty="0">
                <a:latin typeface="Arial"/>
                <a:cs typeface="Arial"/>
              </a:rPr>
              <a:t>л</a:t>
            </a:r>
            <a:r>
              <a:rPr sz="1600" b="1" spc="-5" dirty="0">
                <a:latin typeface="Arial"/>
                <a:cs typeface="Arial"/>
              </a:rPr>
              <a:t>ија</a:t>
            </a:r>
            <a:r>
              <a:rPr sz="1600" b="1" spc="35" dirty="0">
                <a:latin typeface="Arial"/>
                <a:cs typeface="Arial"/>
              </a:rPr>
              <a:t> </a:t>
            </a:r>
            <a:r>
              <a:rPr sz="1600" spc="-5" dirty="0">
                <a:latin typeface="Arial MT"/>
                <a:cs typeface="Arial MT"/>
              </a:rPr>
              <a:t>– </a:t>
            </a:r>
            <a:r>
              <a:rPr sz="1600" b="1" spc="-10" dirty="0">
                <a:latin typeface="Arial"/>
                <a:cs typeface="Arial"/>
              </a:rPr>
              <a:t>ч</a:t>
            </a:r>
            <a:r>
              <a:rPr sz="1600" b="1" spc="-65" dirty="0">
                <a:latin typeface="Arial"/>
                <a:cs typeface="Arial"/>
              </a:rPr>
              <a:t>у</a:t>
            </a:r>
            <a:r>
              <a:rPr sz="1600" b="1" spc="-15" dirty="0">
                <a:latin typeface="Arial"/>
                <a:cs typeface="Arial"/>
              </a:rPr>
              <a:t>л</a:t>
            </a:r>
            <a:r>
              <a:rPr sz="1600" b="1" spc="-10" dirty="0">
                <a:latin typeface="Arial"/>
                <a:cs typeface="Arial"/>
              </a:rPr>
              <a:t>н</a:t>
            </a:r>
            <a:r>
              <a:rPr sz="1600" b="1" spc="-5" dirty="0">
                <a:latin typeface="Arial"/>
                <a:cs typeface="Arial"/>
              </a:rPr>
              <a:t>е</a:t>
            </a:r>
            <a:r>
              <a:rPr sz="1600" b="1" spc="5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д</a:t>
            </a:r>
            <a:r>
              <a:rPr sz="1600" b="1" spc="-15" dirty="0">
                <a:latin typeface="Arial"/>
                <a:cs typeface="Arial"/>
              </a:rPr>
              <a:t>л</a:t>
            </a:r>
            <a:r>
              <a:rPr sz="1600" b="1" spc="-45" dirty="0">
                <a:latin typeface="Arial"/>
                <a:cs typeface="Arial"/>
              </a:rPr>
              <a:t>а</a:t>
            </a:r>
            <a:r>
              <a:rPr sz="1600" b="1" spc="-10" dirty="0">
                <a:latin typeface="Arial"/>
                <a:cs typeface="Arial"/>
              </a:rPr>
              <a:t>ч</a:t>
            </a:r>
            <a:r>
              <a:rPr sz="1600" b="1" spc="-5" dirty="0">
                <a:latin typeface="Arial"/>
                <a:cs typeface="Arial"/>
              </a:rPr>
              <a:t>ице</a:t>
            </a:r>
            <a:r>
              <a:rPr sz="1600" spc="-5" dirty="0">
                <a:latin typeface="Arial MT"/>
                <a:cs typeface="Arial MT"/>
              </a:rPr>
              <a:t>.</a:t>
            </a:r>
            <a:endParaRPr sz="1600">
              <a:latin typeface="Arial MT"/>
              <a:cs typeface="Arial MT"/>
            </a:endParaRPr>
          </a:p>
          <a:p>
            <a:pPr marL="12700" marR="135890">
              <a:lnSpc>
                <a:spcPct val="100000"/>
              </a:lnSpc>
            </a:pPr>
            <a:r>
              <a:rPr sz="1600" spc="-450" dirty="0">
                <a:latin typeface="Arial MT"/>
                <a:cs typeface="Arial MT"/>
              </a:rPr>
              <a:t>П</a:t>
            </a:r>
            <a:r>
              <a:rPr sz="1600" spc="-755" dirty="0">
                <a:latin typeface="Arial MT"/>
                <a:cs typeface="Arial MT"/>
              </a:rPr>
              <a:t>о</a:t>
            </a:r>
            <a:r>
              <a:rPr sz="1600" spc="-869" dirty="0">
                <a:latin typeface="Arial MT"/>
                <a:cs typeface="Arial MT"/>
              </a:rPr>
              <a:t>т</a:t>
            </a:r>
            <a:r>
              <a:rPr sz="1600" spc="-745" dirty="0">
                <a:latin typeface="Arial MT"/>
                <a:cs typeface="Arial MT"/>
              </a:rPr>
              <a:t>п</a:t>
            </a:r>
            <a:r>
              <a:rPr sz="1600" spc="-720" dirty="0">
                <a:latin typeface="Arial MT"/>
                <a:cs typeface="Arial MT"/>
              </a:rPr>
              <a:t>орн</a:t>
            </a:r>
            <a:r>
              <a:rPr sz="1600" spc="-715" dirty="0">
                <a:latin typeface="Arial MT"/>
                <a:cs typeface="Arial MT"/>
              </a:rPr>
              <a:t>е</a:t>
            </a:r>
            <a:r>
              <a:rPr sz="1600" spc="20" dirty="0">
                <a:latin typeface="Arial MT"/>
                <a:cs typeface="Arial MT"/>
              </a:rPr>
              <a:t> </a:t>
            </a:r>
            <a:r>
              <a:rPr sz="1600" spc="-720" dirty="0">
                <a:latin typeface="Arial MT"/>
                <a:cs typeface="Arial MT"/>
              </a:rPr>
              <a:t>ћ</a:t>
            </a:r>
            <a:r>
              <a:rPr sz="1600" spc="-765" dirty="0">
                <a:latin typeface="Arial MT"/>
                <a:cs typeface="Arial MT"/>
              </a:rPr>
              <a:t>е</a:t>
            </a:r>
            <a:r>
              <a:rPr sz="1600" spc="-670" dirty="0">
                <a:latin typeface="Arial MT"/>
                <a:cs typeface="Arial MT"/>
              </a:rPr>
              <a:t>л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1250" dirty="0">
                <a:latin typeface="Arial MT"/>
                <a:cs typeface="Arial MT"/>
              </a:rPr>
              <a:t>ј</a:t>
            </a:r>
            <a:r>
              <a:rPr sz="1600" spc="-5" dirty="0">
                <a:latin typeface="Arial MT"/>
                <a:cs typeface="Arial MT"/>
              </a:rPr>
              <a:t>e </a:t>
            </a:r>
            <a:r>
              <a:rPr sz="1600" spc="-800" dirty="0">
                <a:latin typeface="Arial MT"/>
                <a:cs typeface="Arial MT"/>
              </a:rPr>
              <a:t>с</a:t>
            </a:r>
            <a:r>
              <a:rPr sz="1600" spc="-869" dirty="0">
                <a:latin typeface="Arial MT"/>
                <a:cs typeface="Arial MT"/>
              </a:rPr>
              <a:t>т</a:t>
            </a:r>
            <a:r>
              <a:rPr sz="1600" spc="-765" dirty="0">
                <a:latin typeface="Arial MT"/>
                <a:cs typeface="Arial MT"/>
              </a:rPr>
              <a:t>в</a:t>
            </a:r>
            <a:r>
              <a:rPr sz="1600" spc="-855" dirty="0">
                <a:latin typeface="Arial MT"/>
                <a:cs typeface="Arial MT"/>
              </a:rPr>
              <a:t>ара</a:t>
            </a:r>
            <a:r>
              <a:rPr sz="1600" spc="-844" dirty="0">
                <a:latin typeface="Arial MT"/>
                <a:cs typeface="Arial MT"/>
              </a:rPr>
              <a:t>ј</a:t>
            </a:r>
            <a:r>
              <a:rPr sz="1600" spc="-805" dirty="0">
                <a:latin typeface="Arial MT"/>
                <a:cs typeface="Arial MT"/>
              </a:rPr>
              <a:t>у</a:t>
            </a:r>
            <a:r>
              <a:rPr sz="1600" dirty="0">
                <a:latin typeface="Arial MT"/>
                <a:cs typeface="Arial MT"/>
              </a:rPr>
              <a:t>  </a:t>
            </a:r>
            <a:r>
              <a:rPr sz="1600" b="1" spc="-45" dirty="0">
                <a:latin typeface="Arial"/>
                <a:cs typeface="Arial"/>
              </a:rPr>
              <a:t>ото</a:t>
            </a:r>
            <a:r>
              <a:rPr sz="1600" b="1" spc="-15" dirty="0">
                <a:latin typeface="Arial"/>
                <a:cs typeface="Arial"/>
              </a:rPr>
              <a:t>л</a:t>
            </a:r>
            <a:r>
              <a:rPr sz="1600" b="1" spc="-5" dirty="0">
                <a:latin typeface="Arial"/>
                <a:cs typeface="Arial"/>
              </a:rPr>
              <a:t>и</a:t>
            </a:r>
            <a:r>
              <a:rPr sz="1600" b="1" spc="-20" dirty="0">
                <a:latin typeface="Arial"/>
                <a:cs typeface="Arial"/>
              </a:rPr>
              <a:t>т</a:t>
            </a:r>
            <a:r>
              <a:rPr sz="1600" b="1" dirty="0">
                <a:latin typeface="Arial"/>
                <a:cs typeface="Arial"/>
              </a:rPr>
              <a:t>н</a:t>
            </a:r>
            <a:r>
              <a:rPr sz="1600" b="1" spc="-5" dirty="0">
                <a:latin typeface="Arial"/>
                <a:cs typeface="Arial"/>
              </a:rPr>
              <a:t>у  </a:t>
            </a:r>
            <a:r>
              <a:rPr sz="1600" b="1" spc="-10" dirty="0">
                <a:latin typeface="Arial"/>
                <a:cs typeface="Arial"/>
              </a:rPr>
              <a:t>м</a:t>
            </a:r>
            <a:r>
              <a:rPr sz="1600" b="1" spc="-30" dirty="0">
                <a:latin typeface="Arial"/>
                <a:cs typeface="Arial"/>
              </a:rPr>
              <a:t>е</a:t>
            </a:r>
            <a:r>
              <a:rPr sz="1600" b="1" spc="-35" dirty="0">
                <a:latin typeface="Arial"/>
                <a:cs typeface="Arial"/>
              </a:rPr>
              <a:t>м</a:t>
            </a:r>
            <a:r>
              <a:rPr sz="1600" b="1" spc="-10" dirty="0">
                <a:latin typeface="Arial"/>
                <a:cs typeface="Arial"/>
              </a:rPr>
              <a:t>бра</a:t>
            </a:r>
            <a:r>
              <a:rPr sz="1600" b="1" dirty="0">
                <a:latin typeface="Arial"/>
                <a:cs typeface="Arial"/>
              </a:rPr>
              <a:t>н</a:t>
            </a:r>
            <a:r>
              <a:rPr sz="1600" b="1" spc="-5" dirty="0">
                <a:latin typeface="Arial"/>
                <a:cs typeface="Arial"/>
              </a:rPr>
              <a:t>у</a:t>
            </a:r>
            <a:r>
              <a:rPr sz="1600" b="1" spc="35" dirty="0">
                <a:latin typeface="Arial"/>
                <a:cs typeface="Arial"/>
              </a:rPr>
              <a:t> </a:t>
            </a:r>
            <a:r>
              <a:rPr sz="1600" spc="-695" dirty="0">
                <a:latin typeface="Arial MT"/>
                <a:cs typeface="Arial MT"/>
              </a:rPr>
              <a:t>б</a:t>
            </a:r>
            <a:r>
              <a:rPr sz="1600" spc="-875" dirty="0">
                <a:latin typeface="Arial MT"/>
                <a:cs typeface="Arial MT"/>
              </a:rPr>
              <a:t>о</a:t>
            </a:r>
            <a:r>
              <a:rPr sz="1600" spc="-905" dirty="0">
                <a:latin typeface="Arial MT"/>
                <a:cs typeface="Arial MT"/>
              </a:rPr>
              <a:t>г</a:t>
            </a:r>
            <a:r>
              <a:rPr sz="1600" spc="-755" dirty="0">
                <a:latin typeface="Arial MT"/>
                <a:cs typeface="Arial MT"/>
              </a:rPr>
              <a:t>а</a:t>
            </a:r>
            <a:r>
              <a:rPr sz="1600" spc="-860" dirty="0">
                <a:latin typeface="Arial MT"/>
                <a:cs typeface="Arial MT"/>
              </a:rPr>
              <a:t>т</a:t>
            </a:r>
            <a:r>
              <a:rPr sz="1600" spc="-805" dirty="0">
                <a:latin typeface="Arial MT"/>
                <a:cs typeface="Arial MT"/>
              </a:rPr>
              <a:t>у</a:t>
            </a:r>
            <a:r>
              <a:rPr sz="1600" spc="15" dirty="0">
                <a:latin typeface="Arial MT"/>
                <a:cs typeface="Arial MT"/>
              </a:rPr>
              <a:t> </a:t>
            </a:r>
            <a:r>
              <a:rPr sz="1600" spc="-1050" dirty="0">
                <a:latin typeface="Arial MT"/>
                <a:cs typeface="Arial MT"/>
              </a:rPr>
              <a:t>г</a:t>
            </a:r>
            <a:r>
              <a:rPr sz="1600" spc="-670" dirty="0">
                <a:latin typeface="Arial MT"/>
                <a:cs typeface="Arial MT"/>
              </a:rPr>
              <a:t>л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894" dirty="0">
                <a:latin typeface="Arial MT"/>
                <a:cs typeface="Arial MT"/>
              </a:rPr>
              <a:t>к</a:t>
            </a:r>
            <a:r>
              <a:rPr sz="1600" spc="-730" dirty="0">
                <a:latin typeface="Arial MT"/>
                <a:cs typeface="Arial MT"/>
              </a:rPr>
              <a:t>оп</a:t>
            </a:r>
            <a:r>
              <a:rPr sz="1600" spc="-720" dirty="0">
                <a:latin typeface="Arial MT"/>
                <a:cs typeface="Arial MT"/>
              </a:rPr>
              <a:t>р</a:t>
            </a:r>
            <a:r>
              <a:rPr sz="1600" spc="-755" dirty="0">
                <a:latin typeface="Arial MT"/>
                <a:cs typeface="Arial MT"/>
              </a:rPr>
              <a:t>о</a:t>
            </a:r>
            <a:r>
              <a:rPr sz="1600" spc="-885" dirty="0">
                <a:latin typeface="Arial MT"/>
                <a:cs typeface="Arial MT"/>
              </a:rPr>
              <a:t>т</a:t>
            </a:r>
            <a:r>
              <a:rPr sz="1600" spc="-720" dirty="0">
                <a:latin typeface="Arial MT"/>
                <a:cs typeface="Arial MT"/>
              </a:rPr>
              <a:t>еи</a:t>
            </a:r>
            <a:r>
              <a:rPr sz="1600" spc="-730" dirty="0">
                <a:latin typeface="Arial MT"/>
                <a:cs typeface="Arial MT"/>
              </a:rPr>
              <a:t>н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515" dirty="0">
                <a:latin typeface="Arial MT"/>
                <a:cs typeface="Arial MT"/>
              </a:rPr>
              <a:t>м</a:t>
            </a:r>
            <a:r>
              <a:rPr sz="1600" spc="-715" dirty="0">
                <a:latin typeface="Arial MT"/>
                <a:cs typeface="Arial MT"/>
              </a:rPr>
              <a:t>а</a:t>
            </a:r>
            <a:r>
              <a:rPr sz="1600" spc="70" dirty="0">
                <a:latin typeface="Arial MT"/>
                <a:cs typeface="Arial MT"/>
              </a:rPr>
              <a:t> </a:t>
            </a:r>
            <a:r>
              <a:rPr sz="1600" spc="-894" dirty="0">
                <a:latin typeface="Arial MT"/>
                <a:cs typeface="Arial MT"/>
              </a:rPr>
              <a:t>к</a:t>
            </a:r>
            <a:r>
              <a:rPr sz="1600" spc="-985" dirty="0">
                <a:latin typeface="Arial MT"/>
                <a:cs typeface="Arial MT"/>
              </a:rPr>
              <a:t>о</a:t>
            </a:r>
            <a:r>
              <a:rPr sz="1600" spc="-975" dirty="0">
                <a:latin typeface="Arial MT"/>
                <a:cs typeface="Arial MT"/>
              </a:rPr>
              <a:t>ј</a:t>
            </a:r>
            <a:r>
              <a:rPr sz="1600" spc="-370" dirty="0">
                <a:latin typeface="Arial MT"/>
                <a:cs typeface="Arial MT"/>
              </a:rPr>
              <a:t>а  </a:t>
            </a:r>
            <a:r>
              <a:rPr sz="1600" spc="-745" dirty="0">
                <a:latin typeface="Arial MT"/>
                <a:cs typeface="Arial MT"/>
              </a:rPr>
              <a:t>п</a:t>
            </a:r>
            <a:r>
              <a:rPr sz="1600" spc="-785" dirty="0">
                <a:latin typeface="Arial MT"/>
                <a:cs typeface="Arial MT"/>
              </a:rPr>
              <a:t>рек</a:t>
            </a:r>
            <a:r>
              <a:rPr sz="1600" spc="-720" dirty="0">
                <a:latin typeface="Arial MT"/>
                <a:cs typeface="Arial MT"/>
              </a:rPr>
              <a:t>ри</a:t>
            </a:r>
            <a:r>
              <a:rPr sz="1600" spc="-765" dirty="0">
                <a:latin typeface="Arial MT"/>
                <a:cs typeface="Arial MT"/>
              </a:rPr>
              <a:t>в</a:t>
            </a:r>
            <a:r>
              <a:rPr sz="1600" spc="-715" dirty="0">
                <a:latin typeface="Arial MT"/>
                <a:cs typeface="Arial MT"/>
              </a:rPr>
              <a:t>а</a:t>
            </a:r>
            <a:r>
              <a:rPr sz="1600" spc="10" dirty="0">
                <a:latin typeface="Arial MT"/>
                <a:cs typeface="Arial MT"/>
              </a:rPr>
              <a:t> </a:t>
            </a:r>
            <a:r>
              <a:rPr sz="1600" spc="-730" dirty="0">
                <a:latin typeface="Arial MT"/>
                <a:cs typeface="Arial MT"/>
              </a:rPr>
              <a:t>еп</a:t>
            </a:r>
            <a:r>
              <a:rPr sz="1600" spc="-715" dirty="0">
                <a:latin typeface="Arial MT"/>
                <a:cs typeface="Arial MT"/>
              </a:rPr>
              <a:t>и</a:t>
            </a:r>
            <a:r>
              <a:rPr sz="1600" spc="-885" dirty="0">
                <a:latin typeface="Arial MT"/>
                <a:cs typeface="Arial MT"/>
              </a:rPr>
              <a:t>т</a:t>
            </a:r>
            <a:r>
              <a:rPr sz="1600" spc="-765" dirty="0">
                <a:latin typeface="Arial MT"/>
                <a:cs typeface="Arial MT"/>
              </a:rPr>
              <a:t>е</a:t>
            </a:r>
            <a:r>
              <a:rPr sz="1600" spc="-670" dirty="0">
                <a:latin typeface="Arial MT"/>
                <a:cs typeface="Arial MT"/>
              </a:rPr>
              <a:t>л</a:t>
            </a:r>
            <a:r>
              <a:rPr sz="1600" spc="15" dirty="0">
                <a:latin typeface="Arial MT"/>
                <a:cs typeface="Arial MT"/>
              </a:rPr>
              <a:t> </a:t>
            </a:r>
            <a:r>
              <a:rPr sz="1600" spc="-515" dirty="0">
                <a:latin typeface="Arial MT"/>
                <a:cs typeface="Arial MT"/>
              </a:rPr>
              <a:t>м</a:t>
            </a:r>
            <a:r>
              <a:rPr sz="1600" spc="-815" dirty="0">
                <a:latin typeface="Arial MT"/>
                <a:cs typeface="Arial MT"/>
              </a:rPr>
              <a:t>а</a:t>
            </a:r>
            <a:r>
              <a:rPr sz="1600" spc="-805" dirty="0">
                <a:latin typeface="Arial MT"/>
                <a:cs typeface="Arial MT"/>
              </a:rPr>
              <a:t>к</a:t>
            </a:r>
            <a:r>
              <a:rPr sz="1600" spc="-860" dirty="0">
                <a:latin typeface="Arial MT"/>
                <a:cs typeface="Arial MT"/>
              </a:rPr>
              <a:t>у</a:t>
            </a:r>
            <a:r>
              <a:rPr sz="1600" spc="-670" dirty="0">
                <a:latin typeface="Arial MT"/>
                <a:cs typeface="Arial MT"/>
              </a:rPr>
              <a:t>л</a:t>
            </a:r>
            <a:r>
              <a:rPr sz="1600" spc="-365" dirty="0">
                <a:latin typeface="Arial MT"/>
                <a:cs typeface="Arial MT"/>
              </a:rPr>
              <a:t>е.</a:t>
            </a:r>
            <a:endParaRPr sz="16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51886" y="546925"/>
            <a:ext cx="38392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Cristae</a:t>
            </a:r>
            <a:r>
              <a:rPr spc="-40" dirty="0"/>
              <a:t> </a:t>
            </a:r>
            <a:r>
              <a:rPr spc="-5" dirty="0"/>
              <a:t>ampullares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02590" y="1409319"/>
            <a:ext cx="3611245" cy="4469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1800" spc="-930" dirty="0">
                <a:latin typeface="Arial MT"/>
                <a:cs typeface="Arial MT"/>
              </a:rPr>
              <a:t>Г</a:t>
            </a:r>
            <a:r>
              <a:rPr sz="1800" spc="-795" dirty="0">
                <a:latin typeface="Arial MT"/>
                <a:cs typeface="Arial MT"/>
              </a:rPr>
              <a:t>ра</a:t>
            </a:r>
            <a:r>
              <a:rPr sz="1800" spc="-780" dirty="0">
                <a:latin typeface="Arial MT"/>
                <a:cs typeface="Arial MT"/>
              </a:rPr>
              <a:t>д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900" dirty="0">
                <a:latin typeface="Arial MT"/>
                <a:cs typeface="Arial MT"/>
              </a:rPr>
              <a:t>х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3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95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819" dirty="0">
                <a:solidFill>
                  <a:srgbClr val="CC0000"/>
                </a:solidFill>
                <a:latin typeface="Arial MT"/>
                <a:cs typeface="Arial MT"/>
              </a:rPr>
              <a:t>рое</a:t>
            </a:r>
            <a:r>
              <a:rPr sz="1800" spc="-815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00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69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750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6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795" dirty="0">
                <a:latin typeface="Arial MT"/>
                <a:cs typeface="Arial MT"/>
              </a:rPr>
              <a:t>о</a:t>
            </a:r>
            <a:r>
              <a:rPr sz="1800" spc="-790" dirty="0">
                <a:latin typeface="Arial MT"/>
                <a:cs typeface="Arial MT"/>
              </a:rPr>
              <a:t>б</a:t>
            </a:r>
            <a:r>
              <a:rPr sz="1800" spc="-525" dirty="0">
                <a:latin typeface="Arial MT"/>
                <a:cs typeface="Arial MT"/>
              </a:rPr>
              <a:t>ро  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85" dirty="0">
                <a:latin typeface="Arial MT"/>
                <a:cs typeface="Arial MT"/>
              </a:rPr>
              <a:t>ро</a:t>
            </a:r>
            <a:r>
              <a:rPr sz="1800" spc="-875" dirty="0">
                <a:latin typeface="Arial MT"/>
                <a:cs typeface="Arial MT"/>
              </a:rPr>
              <a:t>к</a:t>
            </a:r>
            <a:r>
              <a:rPr sz="1800" spc="-835" dirty="0">
                <a:latin typeface="Arial MT"/>
                <a:cs typeface="Arial MT"/>
              </a:rPr>
              <a:t>р</a:t>
            </a:r>
            <a:r>
              <a:rPr sz="1800" spc="-825" dirty="0">
                <a:latin typeface="Arial MT"/>
                <a:cs typeface="Arial MT"/>
              </a:rPr>
              <a:t>в</a:t>
            </a:r>
            <a:r>
              <a:rPr sz="1800" spc="-170" dirty="0">
                <a:latin typeface="Arial MT"/>
                <a:cs typeface="Arial MT"/>
              </a:rPr>
              <a:t>љ</a:t>
            </a:r>
            <a:r>
              <a:rPr sz="1800" spc="-815" dirty="0">
                <a:latin typeface="Arial MT"/>
                <a:cs typeface="Arial MT"/>
              </a:rPr>
              <a:t>е</a:t>
            </a:r>
            <a:r>
              <a:rPr sz="1800" spc="-805" dirty="0">
                <a:latin typeface="Arial MT"/>
                <a:cs typeface="Arial MT"/>
              </a:rPr>
              <a:t>н</a:t>
            </a:r>
            <a:r>
              <a:rPr sz="1800" spc="-800" dirty="0">
                <a:latin typeface="Arial MT"/>
                <a:cs typeface="Arial MT"/>
              </a:rPr>
              <a:t>о</a:t>
            </a:r>
            <a:r>
              <a:rPr sz="1800" spc="20" dirty="0">
                <a:latin typeface="Arial MT"/>
                <a:cs typeface="Arial MT"/>
              </a:rPr>
              <a:t> 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785" dirty="0">
                <a:latin typeface="Arial MT"/>
                <a:cs typeface="Arial MT"/>
              </a:rPr>
              <a:t>а</a:t>
            </a:r>
            <a:r>
              <a:rPr sz="1800" spc="-770" dirty="0">
                <a:latin typeface="Arial MT"/>
                <a:cs typeface="Arial MT"/>
              </a:rPr>
              <a:t>д</a:t>
            </a:r>
            <a:r>
              <a:rPr sz="1800" spc="-830" dirty="0">
                <a:latin typeface="Arial MT"/>
                <a:cs typeface="Arial MT"/>
              </a:rPr>
              <a:t>е</a:t>
            </a:r>
            <a:r>
              <a:rPr sz="1800" spc="-770" dirty="0">
                <a:latin typeface="Arial MT"/>
                <a:cs typeface="Arial MT"/>
              </a:rPr>
              <a:t>б</a:t>
            </a:r>
            <a:r>
              <a:rPr sz="1800" spc="-170" dirty="0">
                <a:latin typeface="Arial MT"/>
                <a:cs typeface="Arial MT"/>
              </a:rPr>
              <a:t>љ</a:t>
            </a:r>
            <a:r>
              <a:rPr sz="1800" spc="-785" dirty="0">
                <a:latin typeface="Arial MT"/>
                <a:cs typeface="Arial MT"/>
              </a:rPr>
              <a:t>а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415" dirty="0">
                <a:latin typeface="Arial MT"/>
                <a:cs typeface="Arial MT"/>
              </a:rPr>
              <a:t>о  </a:t>
            </a:r>
            <a:r>
              <a:rPr sz="1800" spc="-844" dirty="0">
                <a:solidFill>
                  <a:srgbClr val="CC0000"/>
                </a:solidFill>
                <a:latin typeface="Arial MT"/>
                <a:cs typeface="Arial MT"/>
              </a:rPr>
              <a:t>ра</a:t>
            </a:r>
            <a:r>
              <a:rPr sz="1800" spc="-84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98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44" dirty="0">
                <a:solidFill>
                  <a:srgbClr val="CC0000"/>
                </a:solidFill>
                <a:latin typeface="Arial MT"/>
                <a:cs typeface="Arial MT"/>
              </a:rPr>
              <a:t>ре</a:t>
            </a:r>
            <a:r>
              <a:rPr sz="1800" spc="-840" dirty="0">
                <a:solidFill>
                  <a:srgbClr val="CC0000"/>
                </a:solidFill>
                <a:latin typeface="Arial MT"/>
                <a:cs typeface="Arial MT"/>
              </a:rPr>
              <a:t>с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00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869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800" spc="-844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975" dirty="0">
                <a:solidFill>
                  <a:srgbClr val="CC0000"/>
                </a:solidFill>
                <a:latin typeface="Arial MT"/>
                <a:cs typeface="Arial MT"/>
              </a:rPr>
              <a:t>з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869" dirty="0">
                <a:solidFill>
                  <a:srgbClr val="CC0000"/>
                </a:solidFill>
                <a:latin typeface="Arial MT"/>
                <a:cs typeface="Arial MT"/>
              </a:rPr>
              <a:t>в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153670" indent="-342900">
              <a:lnSpc>
                <a:spcPct val="120000"/>
              </a:lnSpc>
              <a:spcBef>
                <a:spcPts val="430"/>
              </a:spcBef>
              <a:buChar char="•"/>
              <a:tabLst>
                <a:tab pos="355600" algn="l"/>
                <a:tab pos="356235" algn="l"/>
              </a:tabLst>
            </a:pPr>
            <a:r>
              <a:rPr sz="1800" spc="-60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835" dirty="0">
                <a:solidFill>
                  <a:srgbClr val="CC0000"/>
                </a:solidFill>
                <a:latin typeface="Arial MT"/>
                <a:cs typeface="Arial MT"/>
              </a:rPr>
              <a:t>п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100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44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77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775" dirty="0">
                <a:latin typeface="Arial MT"/>
                <a:cs typeface="Arial MT"/>
              </a:rPr>
              <a:t>и</a:t>
            </a:r>
            <a:r>
              <a:rPr sz="1800" spc="-770" dirty="0">
                <a:latin typeface="Arial MT"/>
                <a:cs typeface="Arial MT"/>
              </a:rPr>
              <a:t>д</a:t>
            </a:r>
            <a:r>
              <a:rPr sz="1800" spc="-810" dirty="0">
                <a:latin typeface="Arial MT"/>
                <a:cs typeface="Arial MT"/>
              </a:rPr>
              <a:t>е</a:t>
            </a:r>
            <a:r>
              <a:rPr sz="1800" spc="-894" dirty="0">
                <a:latin typeface="Arial MT"/>
                <a:cs typeface="Arial MT"/>
              </a:rPr>
              <a:t>нт</a:t>
            </a:r>
            <a:r>
              <a:rPr sz="1800" spc="-830" dirty="0">
                <a:latin typeface="Arial MT"/>
                <a:cs typeface="Arial MT"/>
              </a:rPr>
              <a:t>и</a:t>
            </a:r>
            <a:r>
              <a:rPr sz="1800" spc="-835" dirty="0">
                <a:latin typeface="Arial MT"/>
                <a:cs typeface="Arial MT"/>
              </a:rPr>
              <a:t>ч</a:t>
            </a:r>
            <a:r>
              <a:rPr sz="1800" spc="-810" dirty="0">
                <a:latin typeface="Arial MT"/>
                <a:cs typeface="Arial MT"/>
              </a:rPr>
              <a:t>ан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е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90" dirty="0">
                <a:latin typeface="Arial MT"/>
                <a:cs typeface="Arial MT"/>
              </a:rPr>
              <a:t>и</a:t>
            </a:r>
            <a:r>
              <a:rPr sz="1800" spc="-910" dirty="0">
                <a:latin typeface="Arial MT"/>
                <a:cs typeface="Arial MT"/>
              </a:rPr>
              <a:t>т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470" dirty="0">
                <a:latin typeface="Arial MT"/>
                <a:cs typeface="Arial MT"/>
              </a:rPr>
              <a:t>у  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919" dirty="0">
                <a:latin typeface="Arial MT"/>
                <a:cs typeface="Arial MT"/>
              </a:rPr>
              <a:t>а</a:t>
            </a:r>
            <a:r>
              <a:rPr sz="1800" spc="-885" dirty="0">
                <a:latin typeface="Arial MT"/>
                <a:cs typeface="Arial MT"/>
              </a:rPr>
              <a:t>к</a:t>
            </a:r>
            <a:r>
              <a:rPr sz="1800" spc="-960" dirty="0">
                <a:latin typeface="Arial MT"/>
                <a:cs typeface="Arial MT"/>
              </a:rPr>
              <a:t>у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- </a:t>
            </a:r>
            <a:r>
              <a:rPr sz="1800" b="1" spc="-5" dirty="0">
                <a:latin typeface="Arial"/>
                <a:cs typeface="Arial"/>
              </a:rPr>
              <a:t>д</a:t>
            </a:r>
            <a:r>
              <a:rPr sz="1800" b="1" spc="-30" dirty="0">
                <a:latin typeface="Arial"/>
                <a:cs typeface="Arial"/>
              </a:rPr>
              <a:t>в</a:t>
            </a:r>
            <a:r>
              <a:rPr sz="1800" b="1" dirty="0">
                <a:latin typeface="Arial"/>
                <a:cs typeface="Arial"/>
              </a:rPr>
              <a:t>а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spc="-35" dirty="0">
                <a:latin typeface="Arial"/>
                <a:cs typeface="Arial"/>
              </a:rPr>
              <a:t>т</a:t>
            </a:r>
            <a:r>
              <a:rPr sz="1800" b="1" spc="-5" dirty="0">
                <a:latin typeface="Arial"/>
                <a:cs typeface="Arial"/>
              </a:rPr>
              <a:t>и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dirty="0">
                <a:latin typeface="Arial"/>
                <a:cs typeface="Arial"/>
              </a:rPr>
              <a:t>а  </a:t>
            </a:r>
            <a:r>
              <a:rPr sz="1800" b="1" spc="-10" dirty="0">
                <a:latin typeface="Arial"/>
                <a:cs typeface="Arial"/>
              </a:rPr>
              <a:t>неуроепителних</a:t>
            </a:r>
            <a:r>
              <a:rPr sz="1800" b="1" spc="4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ћелија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spc="-795" dirty="0">
                <a:latin typeface="Arial MT"/>
                <a:cs typeface="Arial MT"/>
              </a:rPr>
              <a:t>и </a:t>
            </a:r>
            <a:r>
              <a:rPr sz="1800" spc="-484" dirty="0">
                <a:latin typeface="Arial MT"/>
                <a:cs typeface="Arial MT"/>
              </a:rPr>
              <a:t> </a:t>
            </a:r>
            <a:r>
              <a:rPr sz="1800" b="1" spc="-10" dirty="0">
                <a:latin typeface="Arial"/>
                <a:cs typeface="Arial"/>
              </a:rPr>
              <a:t>потпорне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ћелије</a:t>
            </a:r>
            <a:r>
              <a:rPr sz="1800" spc="-5" dirty="0">
                <a:latin typeface="Arial MT"/>
                <a:cs typeface="Arial MT"/>
              </a:rPr>
              <a:t>.</a:t>
            </a:r>
            <a:endParaRPr sz="1800">
              <a:latin typeface="Arial MT"/>
              <a:cs typeface="Arial MT"/>
            </a:endParaRPr>
          </a:p>
          <a:p>
            <a:pPr marL="355600" marR="489584" indent="-342900">
              <a:lnSpc>
                <a:spcPct val="120000"/>
              </a:lnSpc>
              <a:spcBef>
                <a:spcPts val="430"/>
              </a:spcBef>
              <a:buChar char="•"/>
              <a:tabLst>
                <a:tab pos="355600" algn="l"/>
                <a:tab pos="356235" algn="l"/>
              </a:tabLst>
            </a:pPr>
            <a:r>
              <a:rPr sz="1800" spc="-605" dirty="0">
                <a:solidFill>
                  <a:srgbClr val="CC0000"/>
                </a:solidFill>
                <a:latin typeface="Arial MT"/>
                <a:cs typeface="Arial MT"/>
              </a:rPr>
              <a:t>Ч</a:t>
            </a:r>
            <a:r>
              <a:rPr sz="1800" spc="-960" dirty="0">
                <a:solidFill>
                  <a:srgbClr val="CC0000"/>
                </a:solidFill>
                <a:latin typeface="Arial MT"/>
                <a:cs typeface="Arial MT"/>
              </a:rPr>
              <a:t>у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20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дл</a:t>
            </a:r>
            <a:r>
              <a:rPr sz="1800" spc="-844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869" dirty="0">
                <a:solidFill>
                  <a:srgbClr val="CC0000"/>
                </a:solidFill>
                <a:latin typeface="Arial MT"/>
                <a:cs typeface="Arial MT"/>
              </a:rPr>
              <a:t>ч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иц</a:t>
            </a:r>
            <a:r>
              <a:rPr sz="1800" spc="-415" dirty="0">
                <a:solidFill>
                  <a:srgbClr val="CC0000"/>
                </a:solidFill>
                <a:latin typeface="Arial MT"/>
                <a:cs typeface="Arial MT"/>
              </a:rPr>
              <a:t>е  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830" dirty="0">
                <a:latin typeface="Arial MT"/>
                <a:cs typeface="Arial MT"/>
              </a:rPr>
              <a:t>е</a:t>
            </a:r>
            <a:r>
              <a:rPr sz="1800" spc="-950" dirty="0">
                <a:latin typeface="Arial MT"/>
                <a:cs typeface="Arial MT"/>
              </a:rPr>
              <a:t>у</a:t>
            </a:r>
            <a:r>
              <a:rPr sz="1800" spc="-819" dirty="0">
                <a:latin typeface="Arial MT"/>
                <a:cs typeface="Arial MT"/>
              </a:rPr>
              <a:t>рое</a:t>
            </a:r>
            <a:r>
              <a:rPr sz="1800" spc="-815" dirty="0">
                <a:latin typeface="Arial MT"/>
                <a:cs typeface="Arial MT"/>
              </a:rPr>
              <a:t>п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000" dirty="0">
                <a:latin typeface="Arial MT"/>
                <a:cs typeface="Arial MT"/>
              </a:rPr>
              <a:t>т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900" dirty="0">
                <a:latin typeface="Arial MT"/>
                <a:cs typeface="Arial MT"/>
              </a:rPr>
              <a:t>х</a:t>
            </a:r>
            <a:r>
              <a:rPr sz="1800" spc="35" dirty="0">
                <a:latin typeface="Arial MT"/>
                <a:cs typeface="Arial MT"/>
              </a:rPr>
              <a:t> </a:t>
            </a:r>
            <a:r>
              <a:rPr sz="1800" spc="-810" dirty="0">
                <a:latin typeface="Arial MT"/>
                <a:cs typeface="Arial MT"/>
              </a:rPr>
              <a:t>ћ</a:t>
            </a:r>
            <a:r>
              <a:rPr sz="1800" spc="-869" dirty="0">
                <a:latin typeface="Arial MT"/>
                <a:cs typeface="Arial MT"/>
              </a:rPr>
              <a:t>е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а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575" dirty="0">
                <a:latin typeface="Arial MT"/>
                <a:cs typeface="Arial MT"/>
              </a:rPr>
              <a:t>су  </a:t>
            </a:r>
            <a:r>
              <a:rPr sz="1800" b="1" spc="20" dirty="0">
                <a:latin typeface="Arial"/>
                <a:cs typeface="Arial"/>
              </a:rPr>
              <a:t>д</a:t>
            </a:r>
            <a:r>
              <a:rPr sz="1800" b="1" spc="5" dirty="0">
                <a:latin typeface="Arial"/>
                <a:cs typeface="Arial"/>
              </a:rPr>
              <a:t>у</a:t>
            </a:r>
            <a:r>
              <a:rPr sz="1800" b="1" spc="-30" dirty="0">
                <a:latin typeface="Arial"/>
                <a:cs typeface="Arial"/>
              </a:rPr>
              <a:t>ж</a:t>
            </a:r>
            <a:r>
              <a:rPr sz="1800" b="1" dirty="0">
                <a:latin typeface="Arial"/>
                <a:cs typeface="Arial"/>
              </a:rPr>
              <a:t>е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985" dirty="0">
                <a:latin typeface="Arial MT"/>
                <a:cs typeface="Arial MT"/>
              </a:rPr>
              <a:t>е</a:t>
            </a:r>
            <a:r>
              <a:rPr sz="1800" spc="-1010" dirty="0">
                <a:latin typeface="Arial MT"/>
                <a:cs typeface="Arial MT"/>
              </a:rPr>
              <a:t>г</a:t>
            </a:r>
            <a:r>
              <a:rPr sz="1800" spc="-800" dirty="0">
                <a:latin typeface="Arial MT"/>
                <a:cs typeface="Arial MT"/>
              </a:rPr>
              <a:t>о</a:t>
            </a:r>
            <a:r>
              <a:rPr sz="1800" spc="10" dirty="0">
                <a:latin typeface="Arial MT"/>
                <a:cs typeface="Arial MT"/>
              </a:rPr>
              <a:t> </a:t>
            </a:r>
            <a:r>
              <a:rPr sz="1800" spc="-990" dirty="0">
                <a:latin typeface="Arial MT"/>
                <a:cs typeface="Arial MT"/>
              </a:rPr>
              <a:t>к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750" dirty="0">
                <a:latin typeface="Arial MT"/>
                <a:cs typeface="Arial MT"/>
              </a:rPr>
              <a:t>д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570" dirty="0">
                <a:latin typeface="Arial MT"/>
                <a:cs typeface="Arial MT"/>
              </a:rPr>
              <a:t>м</a:t>
            </a:r>
            <a:r>
              <a:rPr sz="1800" spc="-919" dirty="0">
                <a:latin typeface="Arial MT"/>
                <a:cs typeface="Arial MT"/>
              </a:rPr>
              <a:t>а</a:t>
            </a:r>
            <a:r>
              <a:rPr sz="1800" spc="-885" dirty="0">
                <a:latin typeface="Arial MT"/>
                <a:cs typeface="Arial MT"/>
              </a:rPr>
              <a:t>к</a:t>
            </a:r>
            <a:r>
              <a:rPr sz="1800" spc="-960" dirty="0">
                <a:latin typeface="Arial MT"/>
                <a:cs typeface="Arial MT"/>
              </a:rPr>
              <a:t>у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409" dirty="0">
                <a:latin typeface="Arial MT"/>
                <a:cs typeface="Arial MT"/>
              </a:rPr>
              <a:t>а.</a:t>
            </a:r>
            <a:endParaRPr sz="1800">
              <a:latin typeface="Arial MT"/>
              <a:cs typeface="Arial MT"/>
            </a:endParaRPr>
          </a:p>
          <a:p>
            <a:pPr marL="355600" indent="-343535">
              <a:lnSpc>
                <a:spcPct val="100000"/>
              </a:lnSpc>
              <a:spcBef>
                <a:spcPts val="865"/>
              </a:spcBef>
              <a:buChar char="•"/>
              <a:tabLst>
                <a:tab pos="355600" algn="l"/>
                <a:tab pos="356235" algn="l"/>
              </a:tabLst>
            </a:pPr>
            <a:r>
              <a:rPr sz="1800" spc="-400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100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44" dirty="0">
                <a:solidFill>
                  <a:srgbClr val="CC0000"/>
                </a:solidFill>
                <a:latin typeface="Arial MT"/>
                <a:cs typeface="Arial MT"/>
              </a:rPr>
              <a:t>о</a:t>
            </a:r>
            <a:r>
              <a:rPr sz="1800" spc="-745" dirty="0">
                <a:solidFill>
                  <a:srgbClr val="CC0000"/>
                </a:solidFill>
                <a:latin typeface="Arial MT"/>
                <a:cs typeface="Arial MT"/>
              </a:rPr>
              <a:t>л</a:t>
            </a:r>
            <a:r>
              <a:rPr sz="1800" spc="-795" dirty="0">
                <a:solidFill>
                  <a:srgbClr val="CC0000"/>
                </a:solidFill>
                <a:latin typeface="Arial MT"/>
                <a:cs typeface="Arial MT"/>
              </a:rPr>
              <a:t>и</a:t>
            </a:r>
            <a:r>
              <a:rPr sz="1800" spc="-980" dirty="0">
                <a:solidFill>
                  <a:srgbClr val="CC0000"/>
                </a:solidFill>
                <a:latin typeface="Arial MT"/>
                <a:cs typeface="Arial MT"/>
              </a:rPr>
              <a:t>т</a:t>
            </a:r>
            <a:r>
              <a:rPr sz="1800" spc="-810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-1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570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spc="-695" dirty="0">
                <a:solidFill>
                  <a:srgbClr val="CC0000"/>
                </a:solidFill>
                <a:latin typeface="Arial MT"/>
                <a:cs typeface="Arial MT"/>
              </a:rPr>
              <a:t>е</a:t>
            </a:r>
            <a:r>
              <a:rPr sz="1800" spc="-715" dirty="0">
                <a:solidFill>
                  <a:srgbClr val="CC0000"/>
                </a:solidFill>
                <a:latin typeface="Arial MT"/>
                <a:cs typeface="Arial MT"/>
              </a:rPr>
              <a:t>м</a:t>
            </a:r>
            <a:r>
              <a:rPr sz="1800" spc="-770" dirty="0">
                <a:solidFill>
                  <a:srgbClr val="CC0000"/>
                </a:solidFill>
                <a:latin typeface="Arial MT"/>
                <a:cs typeface="Arial MT"/>
              </a:rPr>
              <a:t>б</a:t>
            </a:r>
            <a:r>
              <a:rPr sz="1800" spc="-815" dirty="0">
                <a:solidFill>
                  <a:srgbClr val="CC0000"/>
                </a:solidFill>
                <a:latin typeface="Arial MT"/>
                <a:cs typeface="Arial MT"/>
              </a:rPr>
              <a:t>ра</a:t>
            </a:r>
            <a:r>
              <a:rPr sz="1800" spc="-805" dirty="0">
                <a:solidFill>
                  <a:srgbClr val="CC0000"/>
                </a:solidFill>
                <a:latin typeface="Arial MT"/>
                <a:cs typeface="Arial MT"/>
              </a:rPr>
              <a:t>н</a:t>
            </a:r>
            <a:r>
              <a:rPr sz="1800" spc="-800" dirty="0">
                <a:solidFill>
                  <a:srgbClr val="CC0000"/>
                </a:solidFill>
                <a:latin typeface="Arial MT"/>
                <a:cs typeface="Arial MT"/>
              </a:rPr>
              <a:t>а</a:t>
            </a:r>
            <a:r>
              <a:rPr sz="1800" spc="15" dirty="0">
                <a:solidFill>
                  <a:srgbClr val="CC0000"/>
                </a:solidFill>
                <a:latin typeface="Arial MT"/>
                <a:cs typeface="Arial MT"/>
              </a:rPr>
              <a:t> </a:t>
            </a:r>
            <a:r>
              <a:rPr sz="1800" spc="-1410" dirty="0">
                <a:latin typeface="Arial MT"/>
                <a:cs typeface="Arial MT"/>
              </a:rPr>
              <a:t>ј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b="1" spc="-5" dirty="0">
                <a:latin typeface="Arial"/>
                <a:cs typeface="Arial"/>
              </a:rPr>
              <a:t>д</a:t>
            </a:r>
            <a:r>
              <a:rPr sz="1800" b="1" spc="-30" dirty="0">
                <a:latin typeface="Arial"/>
                <a:cs typeface="Arial"/>
              </a:rPr>
              <a:t>е</a:t>
            </a:r>
            <a:r>
              <a:rPr sz="1800" b="1" dirty="0">
                <a:latin typeface="Arial"/>
                <a:cs typeface="Arial"/>
              </a:rPr>
              <a:t>б</a:t>
            </a:r>
            <a:r>
              <a:rPr sz="1800" b="1" spc="-5" dirty="0">
                <a:latin typeface="Arial"/>
                <a:cs typeface="Arial"/>
              </a:rPr>
              <a:t>љ</a:t>
            </a:r>
            <a:r>
              <a:rPr sz="1800" b="1" dirty="0">
                <a:latin typeface="Arial"/>
                <a:cs typeface="Arial"/>
              </a:rPr>
              <a:t>а</a:t>
            </a:r>
            <a:endParaRPr sz="1800">
              <a:latin typeface="Arial"/>
              <a:cs typeface="Arial"/>
            </a:endParaRPr>
          </a:p>
          <a:p>
            <a:pPr marL="355600" marR="288925">
              <a:lnSpc>
                <a:spcPct val="120000"/>
              </a:lnSpc>
            </a:pPr>
            <a:r>
              <a:rPr sz="1800" spc="-5" dirty="0">
                <a:latin typeface="Arial MT"/>
                <a:cs typeface="Arial MT"/>
              </a:rPr>
              <a:t>–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60" dirty="0">
                <a:latin typeface="Arial MT"/>
                <a:cs typeface="Arial MT"/>
              </a:rPr>
              <a:t>о</a:t>
            </a:r>
            <a:r>
              <a:rPr sz="1800" spc="-855" dirty="0">
                <a:latin typeface="Arial MT"/>
                <a:cs typeface="Arial MT"/>
              </a:rPr>
              <a:t>с</a:t>
            </a:r>
            <a:r>
              <a:rPr sz="1800" spc="-830" dirty="0">
                <a:latin typeface="Arial MT"/>
                <a:cs typeface="Arial MT"/>
              </a:rPr>
              <a:t>е</a:t>
            </a:r>
            <a:r>
              <a:rPr sz="1800" spc="-605" dirty="0">
                <a:latin typeface="Arial MT"/>
                <a:cs typeface="Arial MT"/>
              </a:rPr>
              <a:t>ж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800" dirty="0">
                <a:latin typeface="Arial MT"/>
                <a:cs typeface="Arial MT"/>
              </a:rPr>
              <a:t>о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spc="-900" dirty="0">
                <a:latin typeface="Arial MT"/>
                <a:cs typeface="Arial MT"/>
              </a:rPr>
              <a:t>с</a:t>
            </a:r>
            <a:r>
              <a:rPr sz="1800" spc="-925" dirty="0">
                <a:latin typeface="Arial MT"/>
                <a:cs typeface="Arial MT"/>
              </a:rPr>
              <a:t>у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810" dirty="0">
                <a:latin typeface="Arial MT"/>
                <a:cs typeface="Arial MT"/>
              </a:rPr>
              <a:t>р</a:t>
            </a:r>
            <a:r>
              <a:rPr sz="1800" spc="-844" dirty="0">
                <a:latin typeface="Arial MT"/>
                <a:cs typeface="Arial MT"/>
              </a:rPr>
              <a:t>о</a:t>
            </a:r>
            <a:r>
              <a:rPr sz="1800" spc="-980" dirty="0">
                <a:latin typeface="Arial MT"/>
                <a:cs typeface="Arial MT"/>
              </a:rPr>
              <a:t>т</a:t>
            </a:r>
            <a:r>
              <a:rPr sz="1800" spc="-810" dirty="0">
                <a:latin typeface="Arial MT"/>
                <a:cs typeface="Arial MT"/>
              </a:rPr>
              <a:t>н</a:t>
            </a:r>
            <a:r>
              <a:rPr sz="1800" spc="-985" dirty="0">
                <a:latin typeface="Arial MT"/>
                <a:cs typeface="Arial MT"/>
              </a:rPr>
              <a:t>о</a:t>
            </a:r>
            <a:r>
              <a:rPr sz="1800" spc="-975" dirty="0">
                <a:latin typeface="Arial MT"/>
                <a:cs typeface="Arial MT"/>
              </a:rPr>
              <a:t>г</a:t>
            </a:r>
            <a:r>
              <a:rPr sz="1800" spc="40" dirty="0">
                <a:latin typeface="Arial MT"/>
                <a:cs typeface="Arial MT"/>
              </a:rPr>
              <a:t> </a:t>
            </a:r>
            <a:r>
              <a:rPr sz="1800" spc="-975" dirty="0">
                <a:latin typeface="Arial MT"/>
                <a:cs typeface="Arial MT"/>
              </a:rPr>
              <a:t>з</a:t>
            </a:r>
            <a:r>
              <a:rPr sz="1800" spc="-795" dirty="0">
                <a:latin typeface="Arial MT"/>
                <a:cs typeface="Arial MT"/>
              </a:rPr>
              <a:t>и</a:t>
            </a:r>
            <a:r>
              <a:rPr sz="1800" spc="-745" dirty="0">
                <a:latin typeface="Arial MT"/>
                <a:cs typeface="Arial MT"/>
              </a:rPr>
              <a:t>д</a:t>
            </a:r>
            <a:r>
              <a:rPr sz="1800" spc="-415" dirty="0">
                <a:latin typeface="Arial MT"/>
                <a:cs typeface="Arial MT"/>
              </a:rPr>
              <a:t>а  </a:t>
            </a:r>
            <a:r>
              <a:rPr sz="1800" spc="-695" dirty="0">
                <a:latin typeface="Arial MT"/>
                <a:cs typeface="Arial MT"/>
              </a:rPr>
              <a:t>а</a:t>
            </a:r>
            <a:r>
              <a:rPr sz="1800" spc="-690" dirty="0">
                <a:latin typeface="Arial MT"/>
                <a:cs typeface="Arial MT"/>
              </a:rPr>
              <a:t>м</a:t>
            </a:r>
            <a:r>
              <a:rPr sz="1800" spc="-835" dirty="0">
                <a:latin typeface="Arial MT"/>
                <a:cs typeface="Arial MT"/>
              </a:rPr>
              <a:t>п</a:t>
            </a:r>
            <a:r>
              <a:rPr sz="1800" spc="-960" dirty="0">
                <a:latin typeface="Arial MT"/>
                <a:cs typeface="Arial MT"/>
              </a:rPr>
              <a:t>у</a:t>
            </a:r>
            <a:r>
              <a:rPr sz="1800" spc="-745" dirty="0">
                <a:latin typeface="Arial MT"/>
                <a:cs typeface="Arial MT"/>
              </a:rPr>
              <a:t>л</a:t>
            </a:r>
            <a:r>
              <a:rPr sz="1800" spc="-800" dirty="0">
                <a:latin typeface="Arial MT"/>
                <a:cs typeface="Arial MT"/>
              </a:rPr>
              <a:t>е</a:t>
            </a:r>
            <a:r>
              <a:rPr sz="1800" spc="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- </a:t>
            </a:r>
            <a:r>
              <a:rPr sz="1800" b="1" spc="-5" dirty="0">
                <a:latin typeface="Arial"/>
                <a:cs typeface="Arial"/>
              </a:rPr>
              <a:t>к</a:t>
            </a:r>
            <a:r>
              <a:rPr sz="1800" b="1" spc="-20" dirty="0">
                <a:latin typeface="Arial"/>
                <a:cs typeface="Arial"/>
              </a:rPr>
              <a:t>у</a:t>
            </a:r>
            <a:r>
              <a:rPr sz="1800" b="1" spc="5" dirty="0">
                <a:latin typeface="Arial"/>
                <a:cs typeface="Arial"/>
              </a:rPr>
              <a:t>п</a:t>
            </a:r>
            <a:r>
              <a:rPr sz="1800" b="1" spc="-45" dirty="0">
                <a:latin typeface="Arial"/>
                <a:cs typeface="Arial"/>
              </a:rPr>
              <a:t>о</a:t>
            </a:r>
            <a:r>
              <a:rPr sz="1800" b="1" spc="-5" dirty="0">
                <a:latin typeface="Arial"/>
                <a:cs typeface="Arial"/>
              </a:rPr>
              <a:t>л</a:t>
            </a:r>
            <a:r>
              <a:rPr sz="1800" b="1" dirty="0">
                <a:latin typeface="Arial"/>
                <a:cs typeface="Arial"/>
              </a:rPr>
              <a:t>а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(c</a:t>
            </a:r>
            <a:r>
              <a:rPr sz="1800" spc="-15" dirty="0">
                <a:latin typeface="Arial MT"/>
                <a:cs typeface="Arial MT"/>
              </a:rPr>
              <a:t>upu</a:t>
            </a:r>
            <a:r>
              <a:rPr sz="1800" spc="-10" dirty="0">
                <a:latin typeface="Arial MT"/>
                <a:cs typeface="Arial MT"/>
              </a:rPr>
              <a:t>l</a:t>
            </a:r>
            <a:r>
              <a:rPr sz="1800" spc="-15" dirty="0">
                <a:latin typeface="Arial MT"/>
                <a:cs typeface="Arial MT"/>
              </a:rPr>
              <a:t>a</a:t>
            </a:r>
            <a:r>
              <a:rPr sz="1800" dirty="0">
                <a:latin typeface="Arial MT"/>
                <a:cs typeface="Arial MT"/>
              </a:rPr>
              <a:t>).</a:t>
            </a:r>
            <a:endParaRPr sz="1800">
              <a:latin typeface="Arial MT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275137" y="1690687"/>
            <a:ext cx="4565650" cy="3330575"/>
            <a:chOff x="4275137" y="1690687"/>
            <a:chExt cx="4565650" cy="333057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93780" y="1779130"/>
              <a:ext cx="3892514" cy="310193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783137" y="1768475"/>
              <a:ext cx="3902075" cy="3111500"/>
            </a:xfrm>
            <a:custGeom>
              <a:avLst/>
              <a:gdLst/>
              <a:ahLst/>
              <a:cxnLst/>
              <a:rect l="l" t="t" r="r" b="b"/>
              <a:pathLst>
                <a:path w="3902075" h="3111500">
                  <a:moveTo>
                    <a:pt x="0" y="0"/>
                  </a:moveTo>
                  <a:lnTo>
                    <a:pt x="3902075" y="0"/>
                  </a:lnTo>
                  <a:lnTo>
                    <a:pt x="3902075" y="3111500"/>
                  </a:lnTo>
                  <a:lnTo>
                    <a:pt x="0" y="311150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89932" y="1705736"/>
              <a:ext cx="4546591" cy="3311483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279900" y="1695450"/>
              <a:ext cx="4556125" cy="3321050"/>
            </a:xfrm>
            <a:custGeom>
              <a:avLst/>
              <a:gdLst/>
              <a:ahLst/>
              <a:cxnLst/>
              <a:rect l="l" t="t" r="r" b="b"/>
              <a:pathLst>
                <a:path w="4556125" h="3321050">
                  <a:moveTo>
                    <a:pt x="0" y="0"/>
                  </a:moveTo>
                  <a:lnTo>
                    <a:pt x="4556125" y="0"/>
                  </a:lnTo>
                  <a:lnTo>
                    <a:pt x="4556125" y="3321050"/>
                  </a:lnTo>
                  <a:lnTo>
                    <a:pt x="0" y="332105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4363402" y="5184711"/>
            <a:ext cx="4081145" cy="1520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spc="-15" dirty="0">
                <a:solidFill>
                  <a:srgbClr val="C0504D"/>
                </a:solidFill>
                <a:latin typeface="Arial"/>
                <a:cs typeface="Arial"/>
              </a:rPr>
              <a:t>Ампула</a:t>
            </a:r>
            <a:r>
              <a:rPr sz="1400" b="1" spc="25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sz="1400" b="1" spc="-15" dirty="0">
                <a:solidFill>
                  <a:srgbClr val="C0504D"/>
                </a:solidFill>
                <a:latin typeface="Arial"/>
                <a:cs typeface="Arial"/>
              </a:rPr>
              <a:t>полукружног</a:t>
            </a:r>
            <a:r>
              <a:rPr sz="1400" b="1" spc="25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канала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</a:t>
            </a:r>
            <a:r>
              <a:rPr sz="1400" spc="-4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1.</a:t>
            </a:r>
            <a:r>
              <a:rPr sz="1400" b="1" spc="-35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sz="1400" spc="-645" dirty="0">
                <a:solidFill>
                  <a:srgbClr val="C0504D"/>
                </a:solidFill>
                <a:latin typeface="Arial MT"/>
                <a:cs typeface="Arial MT"/>
              </a:rPr>
              <a:t>неуроепителне </a:t>
            </a:r>
            <a:r>
              <a:rPr sz="1400" spc="-37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705" dirty="0">
                <a:solidFill>
                  <a:srgbClr val="C0504D"/>
                </a:solidFill>
                <a:latin typeface="Arial MT"/>
                <a:cs typeface="Arial MT"/>
              </a:rPr>
              <a:t>ћелије</a:t>
            </a:r>
            <a:r>
              <a:rPr sz="14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60" dirty="0">
                <a:solidFill>
                  <a:srgbClr val="C0504D"/>
                </a:solidFill>
                <a:latin typeface="Arial MT"/>
                <a:cs typeface="Arial MT"/>
              </a:rPr>
              <a:t>са</a:t>
            </a:r>
            <a:r>
              <a:rPr sz="1400" spc="-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15" dirty="0">
                <a:solidFill>
                  <a:srgbClr val="C0504D"/>
                </a:solidFill>
                <a:latin typeface="Arial MT"/>
                <a:cs typeface="Arial MT"/>
              </a:rPr>
              <a:t>стереоцилијама;</a:t>
            </a:r>
            <a:r>
              <a:rPr sz="1400" spc="-3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2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 </a:t>
            </a:r>
            <a:r>
              <a:rPr sz="1400" spc="-650" dirty="0">
                <a:solidFill>
                  <a:srgbClr val="C0504D"/>
                </a:solidFill>
                <a:latin typeface="Arial MT"/>
                <a:cs typeface="Arial MT"/>
              </a:rPr>
              <a:t>потпорне</a:t>
            </a:r>
            <a:r>
              <a:rPr sz="1400" spc="-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05" dirty="0">
                <a:solidFill>
                  <a:srgbClr val="C0504D"/>
                </a:solidFill>
                <a:latin typeface="Arial MT"/>
                <a:cs typeface="Arial MT"/>
              </a:rPr>
              <a:t>ћелије;</a:t>
            </a:r>
            <a:r>
              <a:rPr sz="1400" spc="-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3. </a:t>
            </a:r>
            <a:r>
              <a:rPr sz="1400" b="1" spc="-375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sz="1400" spc="-660" dirty="0">
                <a:solidFill>
                  <a:srgbClr val="C0504D"/>
                </a:solidFill>
                <a:latin typeface="Arial MT"/>
                <a:cs typeface="Arial MT"/>
              </a:rPr>
              <a:t>везивно</a:t>
            </a:r>
            <a:r>
              <a:rPr sz="14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95" dirty="0">
                <a:solidFill>
                  <a:srgbClr val="C0504D"/>
                </a:solidFill>
                <a:latin typeface="Arial MT"/>
                <a:cs typeface="Arial MT"/>
              </a:rPr>
              <a:t>ткиво</a:t>
            </a:r>
            <a:r>
              <a:rPr sz="1400" spc="-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90" dirty="0">
                <a:solidFill>
                  <a:srgbClr val="C0504D"/>
                </a:solidFill>
                <a:latin typeface="Arial MT"/>
                <a:cs typeface="Arial MT"/>
              </a:rPr>
              <a:t>кристе</a:t>
            </a:r>
            <a:r>
              <a:rPr sz="1400" spc="-2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565" dirty="0">
                <a:solidFill>
                  <a:srgbClr val="C0504D"/>
                </a:solidFill>
                <a:latin typeface="Arial MT"/>
                <a:cs typeface="Arial MT"/>
              </a:rPr>
              <a:t>ампуларис;</a:t>
            </a:r>
            <a:r>
              <a:rPr sz="1400" spc="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4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 </a:t>
            </a:r>
            <a:r>
              <a:rPr sz="1400" spc="-665" dirty="0">
                <a:solidFill>
                  <a:srgbClr val="C0504D"/>
                </a:solidFill>
                <a:latin typeface="Arial MT"/>
                <a:cs typeface="Arial MT"/>
              </a:rPr>
              <a:t>крвни</a:t>
            </a:r>
            <a:r>
              <a:rPr sz="14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515" dirty="0">
                <a:solidFill>
                  <a:srgbClr val="C0504D"/>
                </a:solidFill>
                <a:latin typeface="Arial MT"/>
                <a:cs typeface="Arial MT"/>
              </a:rPr>
              <a:t>суд;</a:t>
            </a:r>
            <a:r>
              <a:rPr sz="1400" spc="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5. </a:t>
            </a:r>
            <a:r>
              <a:rPr sz="1400" b="1" spc="-370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sz="1400" spc="-665" dirty="0">
                <a:solidFill>
                  <a:srgbClr val="C0504D"/>
                </a:solidFill>
                <a:latin typeface="Arial MT"/>
                <a:cs typeface="Arial MT"/>
              </a:rPr>
              <a:t>отолитна</a:t>
            </a:r>
            <a:r>
              <a:rPr sz="1400" spc="-3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515" dirty="0">
                <a:solidFill>
                  <a:srgbClr val="C0504D"/>
                </a:solidFill>
                <a:latin typeface="Arial MT"/>
                <a:cs typeface="Arial MT"/>
              </a:rPr>
              <a:t>мембрана;</a:t>
            </a:r>
            <a:r>
              <a:rPr sz="1400" spc="-4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6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 </a:t>
            </a:r>
            <a:r>
              <a:rPr sz="1400" spc="-660" dirty="0">
                <a:solidFill>
                  <a:srgbClr val="C0504D"/>
                </a:solidFill>
                <a:latin typeface="Arial MT"/>
                <a:cs typeface="Arial MT"/>
              </a:rPr>
              <a:t>глобуларне</a:t>
            </a:r>
            <a:r>
              <a:rPr sz="14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55" dirty="0">
                <a:solidFill>
                  <a:srgbClr val="C0504D"/>
                </a:solidFill>
                <a:latin typeface="Arial MT"/>
                <a:cs typeface="Arial MT"/>
              </a:rPr>
              <a:t>сензорне </a:t>
            </a:r>
            <a:r>
              <a:rPr sz="1400" spc="-37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705" dirty="0">
                <a:solidFill>
                  <a:srgbClr val="C0504D"/>
                </a:solidFill>
                <a:latin typeface="Arial MT"/>
                <a:cs typeface="Arial MT"/>
              </a:rPr>
              <a:t>ћелије</a:t>
            </a:r>
            <a:r>
              <a:rPr sz="14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45" dirty="0">
                <a:solidFill>
                  <a:srgbClr val="C0504D"/>
                </a:solidFill>
                <a:latin typeface="Arial MT"/>
                <a:cs typeface="Arial MT"/>
              </a:rPr>
              <a:t>ампуларног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570" dirty="0">
                <a:solidFill>
                  <a:srgbClr val="C0504D"/>
                </a:solidFill>
                <a:latin typeface="Arial MT"/>
                <a:cs typeface="Arial MT"/>
              </a:rPr>
              <a:t>епитела;</a:t>
            </a:r>
            <a:r>
              <a:rPr sz="1400" spc="-2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7. </a:t>
            </a:r>
            <a:r>
              <a:rPr sz="1400" spc="-615" dirty="0">
                <a:solidFill>
                  <a:srgbClr val="C0504D"/>
                </a:solidFill>
                <a:latin typeface="Arial MT"/>
                <a:cs typeface="Arial MT"/>
              </a:rPr>
              <a:t>љуспасти</a:t>
            </a:r>
            <a:r>
              <a:rPr sz="14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55" dirty="0">
                <a:solidFill>
                  <a:srgbClr val="C0504D"/>
                </a:solidFill>
                <a:latin typeface="Arial MT"/>
                <a:cs typeface="Arial MT"/>
              </a:rPr>
              <a:t>епител </a:t>
            </a:r>
            <a:r>
              <a:rPr sz="1400" spc="-37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525" dirty="0">
                <a:solidFill>
                  <a:srgbClr val="C0504D"/>
                </a:solidFill>
                <a:latin typeface="Arial MT"/>
                <a:cs typeface="Arial MT"/>
              </a:rPr>
              <a:t>ампуле;</a:t>
            </a:r>
            <a:r>
              <a:rPr sz="1400" spc="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8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 </a:t>
            </a:r>
            <a:r>
              <a:rPr sz="1400" spc="-605" dirty="0">
                <a:solidFill>
                  <a:srgbClr val="C0504D"/>
                </a:solidFill>
                <a:latin typeface="Arial MT"/>
                <a:cs typeface="Arial MT"/>
              </a:rPr>
              <a:t>лумен</a:t>
            </a:r>
            <a:r>
              <a:rPr sz="1400" spc="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530" dirty="0">
                <a:solidFill>
                  <a:srgbClr val="C0504D"/>
                </a:solidFill>
                <a:latin typeface="Arial MT"/>
                <a:cs typeface="Arial MT"/>
              </a:rPr>
              <a:t>ампуле;</a:t>
            </a:r>
            <a:r>
              <a:rPr sz="1400" spc="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9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 </a:t>
            </a:r>
            <a:r>
              <a:rPr sz="1400" spc="-660" dirty="0">
                <a:solidFill>
                  <a:srgbClr val="C0504D"/>
                </a:solidFill>
                <a:latin typeface="Arial MT"/>
                <a:cs typeface="Arial MT"/>
              </a:rPr>
              <a:t>везивно</a:t>
            </a:r>
            <a:r>
              <a:rPr sz="1400" spc="-10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580" dirty="0">
                <a:solidFill>
                  <a:srgbClr val="C0504D"/>
                </a:solidFill>
                <a:latin typeface="Arial MT"/>
                <a:cs typeface="Arial MT"/>
              </a:rPr>
              <a:t>ткиво;</a:t>
            </a:r>
            <a:r>
              <a:rPr sz="1400" spc="-1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b="1" dirty="0">
                <a:solidFill>
                  <a:srgbClr val="C0504D"/>
                </a:solidFill>
                <a:latin typeface="Arial"/>
                <a:cs typeface="Arial"/>
              </a:rPr>
              <a:t>10</a:t>
            </a:r>
            <a:r>
              <a:rPr sz="1400" dirty="0">
                <a:solidFill>
                  <a:srgbClr val="C0504D"/>
                </a:solidFill>
                <a:latin typeface="Arial MT"/>
                <a:cs typeface="Arial MT"/>
              </a:rPr>
              <a:t>. </a:t>
            </a:r>
            <a:r>
              <a:rPr sz="1400" spc="5" dirty="0">
                <a:solidFill>
                  <a:srgbClr val="C0504D"/>
                </a:solidFill>
                <a:latin typeface="Arial MT"/>
                <a:cs typeface="Arial MT"/>
              </a:rPr>
              <a:t> </a:t>
            </a:r>
            <a:r>
              <a:rPr sz="1400" spc="-635" dirty="0">
                <a:solidFill>
                  <a:srgbClr val="C0504D"/>
                </a:solidFill>
                <a:latin typeface="Arial MT"/>
                <a:cs typeface="Arial MT"/>
              </a:rPr>
              <a:t>кост.</a:t>
            </a:r>
            <a:endParaRPr sz="1400">
              <a:latin typeface="Arial MT"/>
              <a:cs typeface="Arial MT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70000" y="304800"/>
            <a:ext cx="383794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sr-Latn-RS" b="1" spc="5" dirty="0">
                <a:latin typeface="Arial"/>
                <a:cs typeface="Arial"/>
              </a:rPr>
              <a:t>T</a:t>
            </a:r>
            <a:r>
              <a:rPr b="1" spc="-5" dirty="0" err="1" smtClean="0">
                <a:latin typeface="Arial"/>
                <a:cs typeface="Arial"/>
              </a:rPr>
              <a:t>rachea</a:t>
            </a:r>
            <a:endParaRPr b="1" spc="-5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4800" y="1295400"/>
            <a:ext cx="4535805" cy="53399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46405">
              <a:lnSpc>
                <a:spcPct val="10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en-US" dirty="0"/>
              <a:t>The </a:t>
            </a:r>
            <a:r>
              <a:rPr lang="en-US" b="1" dirty="0"/>
              <a:t>trachea </a:t>
            </a:r>
            <a:r>
              <a:rPr lang="en-US" dirty="0"/>
              <a:t>is a short, flexible, air tube about 2.5 cm </a:t>
            </a:r>
            <a:r>
              <a:rPr lang="en-US" dirty="0" smtClean="0"/>
              <a:t>in</a:t>
            </a:r>
            <a:r>
              <a:rPr lang="sr-Latn-RS" dirty="0" smtClean="0"/>
              <a:t> </a:t>
            </a:r>
            <a:r>
              <a:rPr lang="en-US" dirty="0" smtClean="0"/>
              <a:t>diameter </a:t>
            </a:r>
            <a:r>
              <a:rPr lang="en-US" dirty="0"/>
              <a:t>and about 10 cm </a:t>
            </a:r>
            <a:r>
              <a:rPr lang="en-US" dirty="0" smtClean="0"/>
              <a:t>long</a:t>
            </a:r>
            <a:r>
              <a:rPr lang="sr-Latn-RS" dirty="0" smtClean="0"/>
              <a:t>.</a:t>
            </a:r>
            <a:endParaRPr lang="sr-Latn-RS" dirty="0" smtClean="0">
              <a:cs typeface="Arial MT"/>
            </a:endParaRPr>
          </a:p>
          <a:p>
            <a:pPr marL="12700" marR="446405" algn="ctr">
              <a:lnSpc>
                <a:spcPct val="100000"/>
              </a:lnSpc>
              <a:spcBef>
                <a:spcPts val="100"/>
              </a:spcBef>
              <a:tabLst>
                <a:tab pos="354965" algn="l"/>
                <a:tab pos="355600" algn="l"/>
              </a:tabLst>
            </a:pPr>
            <a:r>
              <a:rPr lang="en-US" dirty="0" smtClean="0">
                <a:cs typeface="Arial MT"/>
              </a:rPr>
              <a:t>The </a:t>
            </a:r>
            <a:r>
              <a:rPr lang="en-US" dirty="0">
                <a:cs typeface="Arial MT"/>
              </a:rPr>
              <a:t>wall of the trachea consists of the following layers</a:t>
            </a:r>
            <a:r>
              <a:rPr lang="en-US" dirty="0" smtClean="0">
                <a:cs typeface="Arial MT"/>
              </a:rPr>
              <a:t>:</a:t>
            </a:r>
            <a:r>
              <a:rPr lang="sr-Latn-RS" dirty="0" smtClean="0">
                <a:cs typeface="Arial MT"/>
              </a:rPr>
              <a:t> </a:t>
            </a:r>
          </a:p>
          <a:p>
            <a:pPr marL="355600" marR="446405" indent="-3429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b="1" dirty="0">
                <a:cs typeface="Arial MT"/>
              </a:rPr>
              <a:t>M</a:t>
            </a:r>
            <a:r>
              <a:rPr lang="en-US" b="1" dirty="0" err="1" smtClean="0">
                <a:cs typeface="Arial MT"/>
              </a:rPr>
              <a:t>ucosa</a:t>
            </a:r>
            <a:r>
              <a:rPr lang="en-US" b="1" dirty="0" smtClean="0">
                <a:cs typeface="Arial MT"/>
              </a:rPr>
              <a:t> </a:t>
            </a:r>
            <a:r>
              <a:rPr lang="en-US" dirty="0">
                <a:cs typeface="Arial MT"/>
              </a:rPr>
              <a:t>- consists of epithelium and lamina </a:t>
            </a:r>
            <a:r>
              <a:rPr lang="sr-Latn-RS" dirty="0" smtClean="0">
                <a:cs typeface="Arial MT"/>
              </a:rPr>
              <a:t> p</a:t>
            </a:r>
            <a:r>
              <a:rPr lang="en-US" dirty="0" err="1" smtClean="0">
                <a:cs typeface="Arial MT"/>
              </a:rPr>
              <a:t>ropria</a:t>
            </a:r>
            <a:r>
              <a:rPr lang="en-US" dirty="0" smtClean="0">
                <a:cs typeface="Arial MT"/>
              </a:rPr>
              <a:t>.</a:t>
            </a:r>
            <a:r>
              <a:rPr lang="sr-Latn-RS" dirty="0" smtClean="0">
                <a:cs typeface="Arial MT"/>
              </a:rPr>
              <a:t> </a:t>
            </a:r>
          </a:p>
          <a:p>
            <a:pPr marL="812800" marR="446405" lvl="1" indent="-342900"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dirty="0" smtClean="0">
                <a:solidFill>
                  <a:srgbClr val="FF0000"/>
                </a:solidFill>
                <a:cs typeface="Arial MT"/>
              </a:rPr>
              <a:t>E</a:t>
            </a:r>
            <a:r>
              <a:rPr lang="en-US" dirty="0" err="1" smtClean="0">
                <a:solidFill>
                  <a:srgbClr val="FF0000"/>
                </a:solidFill>
                <a:cs typeface="Arial MT"/>
              </a:rPr>
              <a:t>pithelium</a:t>
            </a:r>
            <a:r>
              <a:rPr lang="en-US" dirty="0" smtClean="0">
                <a:solidFill>
                  <a:srgbClr val="FF0000"/>
                </a:solidFill>
                <a:cs typeface="Arial MT"/>
              </a:rPr>
              <a:t> </a:t>
            </a:r>
            <a:r>
              <a:rPr lang="sr-Latn-RS" dirty="0" smtClean="0">
                <a:cs typeface="Arial MT"/>
              </a:rPr>
              <a:t>is</a:t>
            </a:r>
            <a:r>
              <a:rPr lang="en-US" dirty="0" smtClean="0">
                <a:cs typeface="Arial MT"/>
              </a:rPr>
              <a:t> </a:t>
            </a:r>
            <a:r>
              <a:rPr lang="en-US" dirty="0">
                <a:cs typeface="Arial MT"/>
              </a:rPr>
              <a:t>pseudostratified </a:t>
            </a:r>
            <a:r>
              <a:rPr lang="en-US" dirty="0" smtClean="0">
                <a:cs typeface="Arial MT"/>
              </a:rPr>
              <a:t>(</a:t>
            </a:r>
            <a:r>
              <a:rPr lang="en-US" dirty="0">
                <a:cs typeface="Arial MT"/>
              </a:rPr>
              <a:t>90% consists of ciliated, goblet and basal cells, 10% brush, wedge-shaped and endocrine cells</a:t>
            </a:r>
            <a:r>
              <a:rPr lang="en-US" dirty="0" smtClean="0">
                <a:cs typeface="Arial MT"/>
              </a:rPr>
              <a:t>).</a:t>
            </a:r>
            <a:r>
              <a:rPr lang="sr-Latn-RS" dirty="0" smtClean="0">
                <a:cs typeface="Arial MT"/>
              </a:rPr>
              <a:t> </a:t>
            </a:r>
            <a:r>
              <a:rPr lang="en-US" dirty="0" smtClean="0">
                <a:cs typeface="Arial MT"/>
              </a:rPr>
              <a:t>Extremely </a:t>
            </a:r>
            <a:r>
              <a:rPr lang="en-US" dirty="0">
                <a:cs typeface="Arial MT"/>
              </a:rPr>
              <a:t>thick basement membrane</a:t>
            </a:r>
            <a:r>
              <a:rPr lang="en-US" dirty="0" smtClean="0">
                <a:cs typeface="Arial MT"/>
              </a:rPr>
              <a:t>.</a:t>
            </a:r>
            <a:endParaRPr lang="sr-Latn-RS" dirty="0" smtClean="0">
              <a:cs typeface="Arial MT"/>
            </a:endParaRPr>
          </a:p>
          <a:p>
            <a:pPr marL="812800" marR="446405" lvl="1" indent="-342900"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en-US" dirty="0" smtClean="0">
                <a:solidFill>
                  <a:srgbClr val="FF0000"/>
                </a:solidFill>
                <a:cs typeface="Arial MT"/>
              </a:rPr>
              <a:t>Lamina </a:t>
            </a:r>
            <a:r>
              <a:rPr lang="en-US" dirty="0" err="1">
                <a:solidFill>
                  <a:srgbClr val="FF0000"/>
                </a:solidFill>
                <a:cs typeface="Arial MT"/>
              </a:rPr>
              <a:t>propria</a:t>
            </a:r>
            <a:r>
              <a:rPr lang="en-US" dirty="0">
                <a:solidFill>
                  <a:srgbClr val="FF0000"/>
                </a:solidFill>
                <a:cs typeface="Arial MT"/>
              </a:rPr>
              <a:t> </a:t>
            </a:r>
            <a:r>
              <a:rPr lang="en-US" dirty="0">
                <a:cs typeface="Arial MT"/>
              </a:rPr>
              <a:t>– loose cellular </a:t>
            </a:r>
            <a:r>
              <a:rPr lang="sr-Latn-RS" dirty="0" smtClean="0">
                <a:cs typeface="Arial MT"/>
              </a:rPr>
              <a:t>c</a:t>
            </a:r>
            <a:r>
              <a:rPr lang="en-US" dirty="0" err="1" smtClean="0">
                <a:cs typeface="Arial MT"/>
              </a:rPr>
              <a:t>onnective</a:t>
            </a:r>
            <a:r>
              <a:rPr lang="en-US" dirty="0" smtClean="0">
                <a:cs typeface="Arial MT"/>
              </a:rPr>
              <a:t> </a:t>
            </a:r>
            <a:r>
              <a:rPr lang="en-US" dirty="0">
                <a:cs typeface="Arial MT"/>
              </a:rPr>
              <a:t>tissue</a:t>
            </a:r>
            <a:r>
              <a:rPr lang="en-US" dirty="0" smtClean="0">
                <a:cs typeface="Arial MT"/>
              </a:rPr>
              <a:t>.</a:t>
            </a:r>
            <a:r>
              <a:rPr lang="sr-Latn-RS" dirty="0" smtClean="0">
                <a:cs typeface="Arial MT"/>
              </a:rPr>
              <a:t> </a:t>
            </a:r>
          </a:p>
          <a:p>
            <a:pPr marL="355600" marR="446405" indent="-34290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v"/>
              <a:tabLst>
                <a:tab pos="354965" algn="l"/>
                <a:tab pos="355600" algn="l"/>
              </a:tabLst>
            </a:pPr>
            <a:r>
              <a:rPr lang="sr-Latn-RS" b="1" dirty="0">
                <a:cs typeface="Arial MT"/>
              </a:rPr>
              <a:t>S</a:t>
            </a:r>
            <a:r>
              <a:rPr lang="en-US" b="1" dirty="0" err="1" smtClean="0">
                <a:cs typeface="Arial MT"/>
              </a:rPr>
              <a:t>ubmucosa</a:t>
            </a:r>
            <a:r>
              <a:rPr lang="en-US" b="1" dirty="0" smtClean="0">
                <a:cs typeface="Arial MT"/>
              </a:rPr>
              <a:t> </a:t>
            </a:r>
            <a:r>
              <a:rPr lang="en-US" dirty="0">
                <a:cs typeface="Arial MT"/>
              </a:rPr>
              <a:t>– somewhat denser connective tissue separated from the mucosa by an elastic lamina</a:t>
            </a:r>
            <a:r>
              <a:rPr lang="en-US" dirty="0" smtClean="0">
                <a:cs typeface="Arial MT"/>
              </a:rPr>
              <a:t>.</a:t>
            </a:r>
            <a:r>
              <a:rPr lang="sr-Latn-RS" dirty="0" smtClean="0">
                <a:cs typeface="Arial MT"/>
              </a:rPr>
              <a:t> </a:t>
            </a:r>
            <a:r>
              <a:rPr lang="en-US" dirty="0" smtClean="0">
                <a:cs typeface="Arial MT"/>
              </a:rPr>
              <a:t>Contains </a:t>
            </a:r>
            <a:r>
              <a:rPr lang="en-US" dirty="0">
                <a:cs typeface="Arial MT"/>
              </a:rPr>
              <a:t>mixed tracheal glands.</a:t>
            </a:r>
            <a:endParaRPr sz="1800" dirty="0"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11750" y="1454150"/>
            <a:ext cx="3809999" cy="507999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107940" y="6110096"/>
            <a:ext cx="192595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Arial MT"/>
                <a:cs typeface="Arial MT"/>
              </a:rPr>
              <a:t>Photomicrography:</a:t>
            </a:r>
            <a:r>
              <a:rPr sz="1000" spc="2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Blue</a:t>
            </a:r>
            <a:r>
              <a:rPr sz="1000" spc="1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Histology </a:t>
            </a:r>
            <a:r>
              <a:rPr sz="1000" spc="-265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  <a:hlinkClick r:id="rId3"/>
              </a:rPr>
              <a:t>http://www.lab.anhb.uwa.edu.au/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564</TotalTime>
  <Words>5520</Words>
  <Application>Microsoft Office PowerPoint</Application>
  <PresentationFormat>On-screen Show (4:3)</PresentationFormat>
  <Paragraphs>846</Paragraphs>
  <Slides>82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90" baseType="lpstr">
      <vt:lpstr>Arial</vt:lpstr>
      <vt:lpstr>Arial MT</vt:lpstr>
      <vt:lpstr>Calibri</vt:lpstr>
      <vt:lpstr>Courier New</vt:lpstr>
      <vt:lpstr>Microsoft Sans Serif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Nasal cavities  are divided into three regions:</vt:lpstr>
      <vt:lpstr>PowerPoint Presentation</vt:lpstr>
      <vt:lpstr>Olfactory Region</vt:lpstr>
      <vt:lpstr>Olfactory Region</vt:lpstr>
      <vt:lpstr>Epiglottis</vt:lpstr>
      <vt:lpstr>Trachea</vt:lpstr>
      <vt:lpstr>PowerPoint Presentation</vt:lpstr>
      <vt:lpstr>Респираторни епител</vt:lpstr>
      <vt:lpstr>Bronchi</vt:lpstr>
      <vt:lpstr>PowerPoint Presentation</vt:lpstr>
      <vt:lpstr>PowerPoint Presentation</vt:lpstr>
      <vt:lpstr>Bronchi structure</vt:lpstr>
      <vt:lpstr>Bronchioles (preterminal, terminal and respiratory)</vt:lpstr>
      <vt:lpstr>Bronchiolar structure</vt:lpstr>
      <vt:lpstr>Respiratory bronchioles</vt:lpstr>
      <vt:lpstr>Аlveoli</vt:lpstr>
      <vt:lpstr>PowerPoint Presentation</vt:lpstr>
      <vt:lpstr>PowerPoint Presentation</vt:lpstr>
      <vt:lpstr>PowerPoint Presentation</vt:lpstr>
      <vt:lpstr>Air-blood barrier</vt:lpstr>
      <vt:lpstr>PowerPoint Presentation</vt:lpstr>
      <vt:lpstr>Receptors</vt:lpstr>
      <vt:lpstr>PowerPoint Presentation</vt:lpstr>
      <vt:lpstr>PowerPoint Presentation</vt:lpstr>
      <vt:lpstr>PowerPoint Presentation</vt:lpstr>
      <vt:lpstr>Fibrous layer</vt:lpstr>
      <vt:lpstr>Cornea</vt:lpstr>
      <vt:lpstr>Uvea</vt:lpstr>
      <vt:lpstr>Choroidea</vt:lpstr>
      <vt:lpstr>Ciliary body</vt:lpstr>
      <vt:lpstr>PowerPoint Presentation</vt:lpstr>
      <vt:lpstr>Iris</vt:lpstr>
      <vt:lpstr>Iris</vt:lpstr>
      <vt:lpstr>Retina</vt:lpstr>
      <vt:lpstr>Neural retina</vt:lpstr>
      <vt:lpstr>Retina (layers....10))))))))</vt:lpstr>
      <vt:lpstr>Rods    and     cones</vt:lpstr>
      <vt:lpstr>PowerPoint Presentation</vt:lpstr>
      <vt:lpstr>Specific regions of retina</vt:lpstr>
      <vt:lpstr>PowerPoint Presentation</vt:lpstr>
      <vt:lpstr>Aqueous humor </vt:lpstr>
      <vt:lpstr>Lens</vt:lpstr>
      <vt:lpstr>Vitreous body</vt:lpstr>
      <vt:lpstr>PowerPoint Presentation</vt:lpstr>
      <vt:lpstr>Conjuctiva</vt:lpstr>
      <vt:lpstr>Conjuctiva</vt:lpstr>
      <vt:lpstr>Eyelids</vt:lpstr>
      <vt:lpstr> Lacrimal apparatus</vt:lpstr>
      <vt:lpstr>PowerPoint Presentation</vt:lpstr>
      <vt:lpstr>PowerPoint Presentation</vt:lpstr>
      <vt:lpstr>PowerPoint Presentation</vt:lpstr>
      <vt:lpstr>PowerPoint Presentation</vt:lpstr>
      <vt:lpstr>External auditory meatus </vt:lpstr>
      <vt:lpstr>Tympanic membrane</vt:lpstr>
      <vt:lpstr>Middle ear</vt:lpstr>
      <vt:lpstr>PowerPoint Presentation</vt:lpstr>
      <vt:lpstr>Inner ear</vt:lpstr>
      <vt:lpstr>Bony labyrinth</vt:lpstr>
      <vt:lpstr>Vestibule and Semicircular canals </vt:lpstr>
      <vt:lpstr>Cochlea</vt:lpstr>
      <vt:lpstr>Membranous labyrinth</vt:lpstr>
      <vt:lpstr>Орган слуха (organum spirale Corti)</vt:lpstr>
      <vt:lpstr>Орган слуха (organum spirale Corti)</vt:lpstr>
      <vt:lpstr>Кохлеарни дуктус</vt:lpstr>
      <vt:lpstr>Вестибуларни зид кохлеарног дуктуса</vt:lpstr>
      <vt:lpstr>Спољашњи зид кохлеарног дуктуса</vt:lpstr>
      <vt:lpstr>Stria vascularis</vt:lpstr>
      <vt:lpstr>Тимпанични зид кохлеарног дуктуса</vt:lpstr>
      <vt:lpstr>Базиларна мембрана</vt:lpstr>
      <vt:lpstr>Кортијев орган</vt:lpstr>
      <vt:lpstr>Аудиорецепторске (слушне) ћелије  Кортијевог органа</vt:lpstr>
      <vt:lpstr>Аудиорецепторске (слушне) ћелије  Кортијевог органа</vt:lpstr>
      <vt:lpstr>Унутрашње и спољашње  слушне ћелије</vt:lpstr>
      <vt:lpstr>PowerPoint Presentation</vt:lpstr>
      <vt:lpstr>Орган равнотеже и оријентације</vt:lpstr>
      <vt:lpstr>Орган равнотеже и оријентације</vt:lpstr>
      <vt:lpstr>Орган равнотеже и оријентације</vt:lpstr>
      <vt:lpstr>Macula utriculi et macula sacculi</vt:lpstr>
      <vt:lpstr>Cristae ampullares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Zoran Milosavljevic</cp:lastModifiedBy>
  <cp:revision>66</cp:revision>
  <dcterms:created xsi:type="dcterms:W3CDTF">2023-11-08T19:53:43Z</dcterms:created>
  <dcterms:modified xsi:type="dcterms:W3CDTF">2023-12-26T17:26:18Z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2023-11-08T00:00:00Z</vt:filetime>
  </property>
</Properties>
</file>